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Lato Light"/>
      <p:regular r:id="rId96"/>
      <p:bold r:id="rId97"/>
      <p:italic r:id="rId98"/>
      <p:boldItalic r:id="rId99"/>
    </p:embeddedFont>
    <p:embeddedFont>
      <p:font typeface="Lora"/>
      <p:regular r:id="rId100"/>
      <p:bold r:id="rId101"/>
      <p:italic r:id="rId102"/>
      <p:boldItalic r:id="rId103"/>
    </p:embeddedFont>
    <p:embeddedFont>
      <p:font typeface="Nanum Gothic"/>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77">
          <p15:clr>
            <a:srgbClr val="9AA0A6"/>
          </p15:clr>
        </p15:guide>
        <p15:guide id="2" pos="42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477"/>
        <p:guide pos="42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schemas.openxmlformats.org/officeDocument/2006/relationships/font" Target="fonts/NanumGothic-bold.fntdata"/><Relationship Id="rId104" Type="http://schemas.openxmlformats.org/officeDocument/2006/relationships/font" Target="fonts/NanumGothic-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ora-boldItalic.fntdata"/><Relationship Id="rId102" Type="http://schemas.openxmlformats.org/officeDocument/2006/relationships/font" Target="fonts/Lora-italic.fntdata"/><Relationship Id="rId101" Type="http://schemas.openxmlformats.org/officeDocument/2006/relationships/font" Target="fonts/Lora-bold.fntdata"/><Relationship Id="rId100" Type="http://schemas.openxmlformats.org/officeDocument/2006/relationships/font" Target="fonts/Lora-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LatoLight-bold.fntdata"/><Relationship Id="rId96" Type="http://schemas.openxmlformats.org/officeDocument/2006/relationships/font" Target="fonts/LatoLight-regular.fntdata"/><Relationship Id="rId11" Type="http://schemas.openxmlformats.org/officeDocument/2006/relationships/slide" Target="slides/slide6.xml"/><Relationship Id="rId99" Type="http://schemas.openxmlformats.org/officeDocument/2006/relationships/font" Target="fonts/LatoLight-boldItalic.fntdata"/><Relationship Id="rId10" Type="http://schemas.openxmlformats.org/officeDocument/2006/relationships/slide" Target="slides/slide5.xml"/><Relationship Id="rId98" Type="http://schemas.openxmlformats.org/officeDocument/2006/relationships/font" Target="fonts/LatoLight-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이번 시간은 데이터 수집에 대해서 알아보는 시간을 가질 겁니다. 먼저 상식적으로 이론적인 이야기를 먼저 하고, 전체적인 큰 맥락에서 개념을 잡고, 용어를 익힌 후에 실습을 하도록 하겠습니다.</a:t>
            </a:r>
            <a:endParaRPr/>
          </a:p>
        </p:txBody>
      </p:sp>
      <p:sp>
        <p:nvSpPr>
          <p:cNvPr id="42" name="Google Shape;4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8d96bbd23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22" name="Google Shape;122;g88d96bbd23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8d96bbd23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36" name="Google Shape;136;g88d96bbd23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8d96bbd23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50" name="Google Shape;150;g88d96bbd23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8d96bbd2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먼저 원핫 인코딩에 대해 알아보겠습니다.</a:t>
            </a:r>
            <a:endParaRPr/>
          </a:p>
        </p:txBody>
      </p:sp>
      <p:sp>
        <p:nvSpPr>
          <p:cNvPr id="165" name="Google Shape;165;g88d96bbd2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9a66f7461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71" name="Google Shape;171;g59a66f746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9a66f7461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맞아요. 이제 정의를 하나씩 볼거에요.</a:t>
            </a:r>
            <a:endParaRPr/>
          </a:p>
        </p:txBody>
      </p:sp>
      <p:sp>
        <p:nvSpPr>
          <p:cNvPr id="181" name="Google Shape;181;g59a66f7461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9a66f7461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000"/>
              <a:t>그리고 머신러닝은 특정한 task를 명확한 지침 없이 패턴과 추론에 의지하여 컴퓨터 </a:t>
            </a:r>
            <a:r>
              <a:rPr lang="ko-KR" sz="1000">
                <a:solidFill>
                  <a:srgbClr val="212121"/>
                </a:solidFill>
                <a:highlight>
                  <a:srgbClr val="FFFFFF"/>
                </a:highlight>
                <a:latin typeface="Arial"/>
                <a:ea typeface="Arial"/>
                <a:cs typeface="Arial"/>
                <a:sym typeface="Arial"/>
              </a:rPr>
              <a:t>시스템이 효과적으로 특정 작업을 수행하는 데 사용하는 알고리즘 및 통계 모델에 대한 과학적 연구입니다.</a:t>
            </a:r>
            <a:endParaRPr sz="1000"/>
          </a:p>
          <a:p>
            <a:pPr indent="0" lvl="0" marL="0" marR="25400" rtl="0" algn="l">
              <a:lnSpc>
                <a:spcPct val="115000"/>
              </a:lnSpc>
              <a:spcBef>
                <a:spcPts val="0"/>
              </a:spcBef>
              <a:spcAft>
                <a:spcPts val="0"/>
              </a:spcAft>
              <a:buClr>
                <a:schemeClr val="dk1"/>
              </a:buClr>
              <a:buSzPts val="1100"/>
              <a:buFont typeface="Arial"/>
              <a:buNone/>
            </a:pPr>
            <a:r>
              <a:rPr lang="ko-KR" sz="1000">
                <a:solidFill>
                  <a:srgbClr val="212121"/>
                </a:solidFill>
                <a:highlight>
                  <a:srgbClr val="FFFFFF"/>
                </a:highlight>
                <a:latin typeface="Arial"/>
                <a:ea typeface="Arial"/>
                <a:cs typeface="Arial"/>
                <a:sym typeface="Arial"/>
              </a:rPr>
              <a:t>이는 인공지능의 하위 분야이며 머신러닝 알고리즘은 수학적 모델을 만듭니다.</a:t>
            </a:r>
            <a:endParaRPr sz="1000">
              <a:solidFill>
                <a:srgbClr val="212121"/>
              </a:solidFill>
              <a:highlight>
                <a:srgbClr val="FFFFFF"/>
              </a:highlight>
              <a:latin typeface="Arial"/>
              <a:ea typeface="Arial"/>
              <a:cs typeface="Arial"/>
              <a:sym typeface="Arial"/>
            </a:endParaRPr>
          </a:p>
          <a:p>
            <a:pPr indent="0" lvl="0" marL="0" rtl="0" algn="l">
              <a:spcBef>
                <a:spcPts val="0"/>
              </a:spcBef>
              <a:spcAft>
                <a:spcPts val="0"/>
              </a:spcAft>
              <a:buNone/>
            </a:pPr>
            <a:r>
              <a:t/>
            </a:r>
            <a:endParaRPr sz="1000"/>
          </a:p>
        </p:txBody>
      </p:sp>
      <p:sp>
        <p:nvSpPr>
          <p:cNvPr id="193" name="Google Shape;193;g59a66f7461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9a66f7461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000"/>
              <a:t>딥러닝은 머신러닝 방법의 aritificial neural network를 사용하는 레이어의 기반을 두고 있는 광범위한 머신러닝의 부분입니다.</a:t>
            </a:r>
            <a:endParaRPr sz="1000"/>
          </a:p>
        </p:txBody>
      </p:sp>
      <p:sp>
        <p:nvSpPr>
          <p:cNvPr id="202" name="Google Shape;202;g59a66f7461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9a66f7461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정리하면 다음과 같습니다.</a:t>
            </a:r>
            <a:endParaRPr/>
          </a:p>
          <a:p>
            <a:pPr indent="0" lvl="0" marL="0" rtl="0" algn="l">
              <a:spcBef>
                <a:spcPts val="0"/>
              </a:spcBef>
              <a:spcAft>
                <a:spcPts val="0"/>
              </a:spcAft>
              <a:buClr>
                <a:schemeClr val="dk1"/>
              </a:buClr>
              <a:buSzPts val="1100"/>
              <a:buFont typeface="Arial"/>
              <a:buNone/>
            </a:pPr>
            <a:r>
              <a:rPr lang="ko-KR"/>
              <a:t> (사실 저는 빅데이터란 이름을 좋아하지 않습니다.)</a:t>
            </a:r>
            <a:endParaRPr/>
          </a:p>
          <a:p>
            <a:pPr indent="0" lvl="0" marL="0" rtl="0" algn="l">
              <a:spcBef>
                <a:spcPts val="0"/>
              </a:spcBef>
              <a:spcAft>
                <a:spcPts val="0"/>
              </a:spcAft>
              <a:buNone/>
            </a:pPr>
            <a:r>
              <a:rPr lang="ko-KR"/>
              <a:t>빅데이터들을 입력 받아서 인공지능을 구현하는데, 그 구현 방법 중 하나가 머신러닝입니다,</a:t>
            </a:r>
            <a:endParaRPr/>
          </a:p>
          <a:p>
            <a:pPr indent="0" lvl="0" marL="0" rtl="0" algn="l">
              <a:spcBef>
                <a:spcPts val="0"/>
              </a:spcBef>
              <a:spcAft>
                <a:spcPts val="0"/>
              </a:spcAft>
              <a:buNone/>
            </a:pPr>
            <a:r>
              <a:rPr lang="ko-KR"/>
              <a:t>머신러닝의 한 종류 그러니깐 subset 중 하나가 딥러닝입니다.</a:t>
            </a:r>
            <a:endParaRPr/>
          </a:p>
          <a:p>
            <a:pPr indent="0" lvl="0" marL="0" rtl="0" algn="l">
              <a:spcBef>
                <a:spcPts val="0"/>
              </a:spcBef>
              <a:spcAft>
                <a:spcPts val="0"/>
              </a:spcAft>
              <a:buNone/>
            </a:pPr>
            <a:r>
              <a:rPr lang="ko-KR"/>
              <a:t>이러한 용어의 정의가 머신러닝 과정에서 중요한 건 아니지만, 개념적으로 그리고 상식적으로 알아두셨으면 합니다.</a:t>
            </a:r>
            <a:endParaRPr/>
          </a:p>
        </p:txBody>
      </p:sp>
      <p:sp>
        <p:nvSpPr>
          <p:cNvPr id="211" name="Google Shape;211;g59a66f7461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9a66f7461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000"/>
              <a:t>딥러닝은 머신러닝 방법의 aritificial neural network를 사용하는 레이어의 기반을 두고 있는 광범위한 머신러닝의 부분입니다.</a:t>
            </a:r>
            <a:endParaRPr sz="1000"/>
          </a:p>
        </p:txBody>
      </p:sp>
      <p:sp>
        <p:nvSpPr>
          <p:cNvPr id="230" name="Google Shape;230;g59a66f7461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Google Shape;46;g59a66f7461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먼저 원핫 인코딩에 대해 알아보겠습니다.</a:t>
            </a:r>
            <a:endParaRPr/>
          </a:p>
        </p:txBody>
      </p:sp>
      <p:sp>
        <p:nvSpPr>
          <p:cNvPr id="47" name="Google Shape;47;g59a66f746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9a66f7461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000"/>
              <a:t>딥러닝은 머신러닝 방법의 aritificial neural network를 사용하는 레이어의 기반을 두고 있는 광범위한 머신러닝의 부분입니다.</a:t>
            </a:r>
            <a:endParaRPr sz="1000"/>
          </a:p>
        </p:txBody>
      </p:sp>
      <p:sp>
        <p:nvSpPr>
          <p:cNvPr id="239" name="Google Shape;239;g59a66f7461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9a66f7461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정리하면 다음과 같습니다.</a:t>
            </a:r>
            <a:endParaRPr/>
          </a:p>
          <a:p>
            <a:pPr indent="0" lvl="0" marL="0" rtl="0" algn="l">
              <a:spcBef>
                <a:spcPts val="0"/>
              </a:spcBef>
              <a:spcAft>
                <a:spcPts val="0"/>
              </a:spcAft>
              <a:buClr>
                <a:schemeClr val="dk1"/>
              </a:buClr>
              <a:buSzPts val="1100"/>
              <a:buFont typeface="Arial"/>
              <a:buNone/>
            </a:pPr>
            <a:r>
              <a:rPr lang="ko-KR"/>
              <a:t> (사실 저는 빅데이터란 이름을 좋아하지 않습니다.)</a:t>
            </a:r>
            <a:endParaRPr/>
          </a:p>
          <a:p>
            <a:pPr indent="0" lvl="0" marL="0" rtl="0" algn="l">
              <a:spcBef>
                <a:spcPts val="0"/>
              </a:spcBef>
              <a:spcAft>
                <a:spcPts val="0"/>
              </a:spcAft>
              <a:buNone/>
            </a:pPr>
            <a:r>
              <a:rPr lang="ko-KR"/>
              <a:t>빅데이터들을 입력 받아서 인공지능을 구현하는데, 그 구현 방법 중 하나가 머신러닝입니다,</a:t>
            </a:r>
            <a:endParaRPr/>
          </a:p>
          <a:p>
            <a:pPr indent="0" lvl="0" marL="0" rtl="0" algn="l">
              <a:spcBef>
                <a:spcPts val="0"/>
              </a:spcBef>
              <a:spcAft>
                <a:spcPts val="0"/>
              </a:spcAft>
              <a:buNone/>
            </a:pPr>
            <a:r>
              <a:rPr lang="ko-KR"/>
              <a:t>머신러닝의 한 종류 그러니깐 subset 중 하나가 딥러닝입니다.</a:t>
            </a:r>
            <a:endParaRPr/>
          </a:p>
          <a:p>
            <a:pPr indent="0" lvl="0" marL="0" rtl="0" algn="l">
              <a:spcBef>
                <a:spcPts val="0"/>
              </a:spcBef>
              <a:spcAft>
                <a:spcPts val="0"/>
              </a:spcAft>
              <a:buNone/>
            </a:pPr>
            <a:r>
              <a:rPr lang="ko-KR"/>
              <a:t>이러한 용어의 정의가 머신러닝 과정에서 중요한 건 아니지만, 개념적으로 그리고 상식적으로 알아두셨으면 합니다.</a:t>
            </a:r>
            <a:endParaRPr/>
          </a:p>
        </p:txBody>
      </p:sp>
      <p:sp>
        <p:nvSpPr>
          <p:cNvPr id="249" name="Google Shape;249;g59a66f7461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9a66f7461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정리하면 다음과 같습니다.</a:t>
            </a:r>
            <a:endParaRPr/>
          </a:p>
          <a:p>
            <a:pPr indent="0" lvl="0" marL="0" rtl="0" algn="l">
              <a:spcBef>
                <a:spcPts val="0"/>
              </a:spcBef>
              <a:spcAft>
                <a:spcPts val="0"/>
              </a:spcAft>
              <a:buClr>
                <a:schemeClr val="dk1"/>
              </a:buClr>
              <a:buSzPts val="1100"/>
              <a:buFont typeface="Arial"/>
              <a:buNone/>
            </a:pPr>
            <a:r>
              <a:rPr lang="ko-KR"/>
              <a:t> (사실 저는 빅데이터란 이름을 좋아하지 않습니다.)</a:t>
            </a:r>
            <a:endParaRPr/>
          </a:p>
          <a:p>
            <a:pPr indent="0" lvl="0" marL="0" rtl="0" algn="l">
              <a:spcBef>
                <a:spcPts val="0"/>
              </a:spcBef>
              <a:spcAft>
                <a:spcPts val="0"/>
              </a:spcAft>
              <a:buNone/>
            </a:pPr>
            <a:r>
              <a:rPr lang="ko-KR"/>
              <a:t>빅데이터들을 입력 받아서 인공지능을 구현하는데, 그 구현 방법 중 하나가 머신러닝입니다,</a:t>
            </a:r>
            <a:endParaRPr/>
          </a:p>
          <a:p>
            <a:pPr indent="0" lvl="0" marL="0" rtl="0" algn="l">
              <a:spcBef>
                <a:spcPts val="0"/>
              </a:spcBef>
              <a:spcAft>
                <a:spcPts val="0"/>
              </a:spcAft>
              <a:buNone/>
            </a:pPr>
            <a:r>
              <a:rPr lang="ko-KR"/>
              <a:t>머신러닝의 한 종류 그러니깐 subset 중 하나가 딥러닝입니다.</a:t>
            </a:r>
            <a:endParaRPr/>
          </a:p>
          <a:p>
            <a:pPr indent="0" lvl="0" marL="0" rtl="0" algn="l">
              <a:spcBef>
                <a:spcPts val="0"/>
              </a:spcBef>
              <a:spcAft>
                <a:spcPts val="0"/>
              </a:spcAft>
              <a:buNone/>
            </a:pPr>
            <a:r>
              <a:rPr lang="ko-KR"/>
              <a:t>이러한 용어의 정의가 머신러닝 과정에서 중요한 건 아니지만, 개념적으로 그리고 상식적으로 알아두셨으면 합니다.</a:t>
            </a:r>
            <a:endParaRPr/>
          </a:p>
        </p:txBody>
      </p:sp>
      <p:sp>
        <p:nvSpPr>
          <p:cNvPr id="266" name="Google Shape;266;g59a66f7461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9a66f7461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정리하면 다음과 같습니다.</a:t>
            </a:r>
            <a:endParaRPr/>
          </a:p>
          <a:p>
            <a:pPr indent="0" lvl="0" marL="0" rtl="0" algn="l">
              <a:spcBef>
                <a:spcPts val="0"/>
              </a:spcBef>
              <a:spcAft>
                <a:spcPts val="0"/>
              </a:spcAft>
              <a:buClr>
                <a:schemeClr val="dk1"/>
              </a:buClr>
              <a:buSzPts val="1100"/>
              <a:buFont typeface="Arial"/>
              <a:buNone/>
            </a:pPr>
            <a:r>
              <a:rPr lang="ko-KR"/>
              <a:t> (사실 저는 빅데이터란 이름을 좋아하지 않습니다.)</a:t>
            </a:r>
            <a:endParaRPr/>
          </a:p>
          <a:p>
            <a:pPr indent="0" lvl="0" marL="0" rtl="0" algn="l">
              <a:spcBef>
                <a:spcPts val="0"/>
              </a:spcBef>
              <a:spcAft>
                <a:spcPts val="0"/>
              </a:spcAft>
              <a:buNone/>
            </a:pPr>
            <a:r>
              <a:rPr lang="ko-KR"/>
              <a:t>빅데이터들을 입력 받아서 인공지능을 구현하는데, 그 구현 방법 중 하나가 머신러닝입니다,</a:t>
            </a:r>
            <a:endParaRPr/>
          </a:p>
          <a:p>
            <a:pPr indent="0" lvl="0" marL="0" rtl="0" algn="l">
              <a:spcBef>
                <a:spcPts val="0"/>
              </a:spcBef>
              <a:spcAft>
                <a:spcPts val="0"/>
              </a:spcAft>
              <a:buNone/>
            </a:pPr>
            <a:r>
              <a:rPr lang="ko-KR"/>
              <a:t>머신러닝의 한 종류 그러니깐 subset 중 하나가 딥러닝입니다.</a:t>
            </a:r>
            <a:endParaRPr/>
          </a:p>
          <a:p>
            <a:pPr indent="0" lvl="0" marL="0" rtl="0" algn="l">
              <a:spcBef>
                <a:spcPts val="0"/>
              </a:spcBef>
              <a:spcAft>
                <a:spcPts val="0"/>
              </a:spcAft>
              <a:buNone/>
            </a:pPr>
            <a:r>
              <a:rPr lang="ko-KR"/>
              <a:t>이러한 용어의 정의가 머신러닝 과정에서 중요한 건 아니지만, 개념적으로 그리고 상식적으로 알아두셨으면 합니다.</a:t>
            </a:r>
            <a:endParaRPr/>
          </a:p>
        </p:txBody>
      </p:sp>
      <p:sp>
        <p:nvSpPr>
          <p:cNvPr id="284" name="Google Shape;284;g59a66f7461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9a66f7461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정리하면 다음과 같습니다.</a:t>
            </a:r>
            <a:endParaRPr/>
          </a:p>
          <a:p>
            <a:pPr indent="0" lvl="0" marL="0" rtl="0" algn="l">
              <a:spcBef>
                <a:spcPts val="0"/>
              </a:spcBef>
              <a:spcAft>
                <a:spcPts val="0"/>
              </a:spcAft>
              <a:buClr>
                <a:schemeClr val="dk1"/>
              </a:buClr>
              <a:buSzPts val="1100"/>
              <a:buFont typeface="Arial"/>
              <a:buNone/>
            </a:pPr>
            <a:r>
              <a:rPr lang="ko-KR"/>
              <a:t> (사실 저는 빅데이터란 이름을 좋아하지 않습니다.)</a:t>
            </a:r>
            <a:endParaRPr/>
          </a:p>
          <a:p>
            <a:pPr indent="0" lvl="0" marL="0" rtl="0" algn="l">
              <a:spcBef>
                <a:spcPts val="0"/>
              </a:spcBef>
              <a:spcAft>
                <a:spcPts val="0"/>
              </a:spcAft>
              <a:buNone/>
            </a:pPr>
            <a:r>
              <a:rPr lang="ko-KR"/>
              <a:t>빅데이터들을 입력 받아서 인공지능을 구현하는데, 그 구현 방법 중 하나가 머신러닝입니다,</a:t>
            </a:r>
            <a:endParaRPr/>
          </a:p>
          <a:p>
            <a:pPr indent="0" lvl="0" marL="0" rtl="0" algn="l">
              <a:spcBef>
                <a:spcPts val="0"/>
              </a:spcBef>
              <a:spcAft>
                <a:spcPts val="0"/>
              </a:spcAft>
              <a:buNone/>
            </a:pPr>
            <a:r>
              <a:rPr lang="ko-KR"/>
              <a:t>머신러닝의 한 종류 그러니깐 subset 중 하나가 딥러닝입니다.</a:t>
            </a:r>
            <a:endParaRPr/>
          </a:p>
          <a:p>
            <a:pPr indent="0" lvl="0" marL="0" rtl="0" algn="l">
              <a:spcBef>
                <a:spcPts val="0"/>
              </a:spcBef>
              <a:spcAft>
                <a:spcPts val="0"/>
              </a:spcAft>
              <a:buNone/>
            </a:pPr>
            <a:r>
              <a:rPr lang="ko-KR"/>
              <a:t>이러한 용어의 정의가 머신러닝 과정에서 중요한 건 아니지만, 개념적으로 그리고 상식적으로 알아두셨으면 합니다.</a:t>
            </a:r>
            <a:endParaRPr/>
          </a:p>
        </p:txBody>
      </p:sp>
      <p:sp>
        <p:nvSpPr>
          <p:cNvPr id="310" name="Google Shape;310;g59a66f7461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9a66f7461_0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정리하면 다음과 같습니다.</a:t>
            </a:r>
            <a:endParaRPr/>
          </a:p>
          <a:p>
            <a:pPr indent="0" lvl="0" marL="0" rtl="0" algn="l">
              <a:spcBef>
                <a:spcPts val="0"/>
              </a:spcBef>
              <a:spcAft>
                <a:spcPts val="0"/>
              </a:spcAft>
              <a:buClr>
                <a:schemeClr val="dk1"/>
              </a:buClr>
              <a:buSzPts val="1100"/>
              <a:buFont typeface="Arial"/>
              <a:buNone/>
            </a:pPr>
            <a:r>
              <a:rPr lang="ko-KR"/>
              <a:t> (사실 저는 빅데이터란 이름을 좋아하지 않습니다.)</a:t>
            </a:r>
            <a:endParaRPr/>
          </a:p>
          <a:p>
            <a:pPr indent="0" lvl="0" marL="0" rtl="0" algn="l">
              <a:spcBef>
                <a:spcPts val="0"/>
              </a:spcBef>
              <a:spcAft>
                <a:spcPts val="0"/>
              </a:spcAft>
              <a:buNone/>
            </a:pPr>
            <a:r>
              <a:rPr lang="ko-KR"/>
              <a:t>빅데이터들을 입력 받아서 인공지능을 구현하는데, 그 구현 방법 중 하나가 머신러닝입니다,</a:t>
            </a:r>
            <a:endParaRPr/>
          </a:p>
          <a:p>
            <a:pPr indent="0" lvl="0" marL="0" rtl="0" algn="l">
              <a:spcBef>
                <a:spcPts val="0"/>
              </a:spcBef>
              <a:spcAft>
                <a:spcPts val="0"/>
              </a:spcAft>
              <a:buNone/>
            </a:pPr>
            <a:r>
              <a:rPr lang="ko-KR"/>
              <a:t>머신러닝의 한 종류 그러니깐 subset 중 하나가 딥러닝입니다.</a:t>
            </a:r>
            <a:endParaRPr/>
          </a:p>
          <a:p>
            <a:pPr indent="0" lvl="0" marL="0" rtl="0" algn="l">
              <a:spcBef>
                <a:spcPts val="0"/>
              </a:spcBef>
              <a:spcAft>
                <a:spcPts val="0"/>
              </a:spcAft>
              <a:buNone/>
            </a:pPr>
            <a:r>
              <a:rPr lang="ko-KR"/>
              <a:t>이러한 용어의 정의가 머신러닝 과정에서 중요한 건 아니지만, 개념적으로 그리고 상식적으로 알아두셨으면 합니다.</a:t>
            </a:r>
            <a:endParaRPr/>
          </a:p>
        </p:txBody>
      </p:sp>
      <p:sp>
        <p:nvSpPr>
          <p:cNvPr id="337" name="Google Shape;337;g59a66f7461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9a66f7461_0_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머신러닝의 종류</a:t>
            </a:r>
            <a:endParaRPr/>
          </a:p>
        </p:txBody>
      </p:sp>
      <p:sp>
        <p:nvSpPr>
          <p:cNvPr id="344" name="Google Shape;344;g59a66f7461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9a66f7461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350" name="Google Shape;350;g59a66f7461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9a66f7461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365" name="Google Shape;365;g59a66f7461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9a66f7461_0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376" name="Google Shape;376;g59a66f7461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9d4a375ca_1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먼저 원핫 인코딩에 대해 알아보겠습니다.</a:t>
            </a:r>
            <a:endParaRPr/>
          </a:p>
        </p:txBody>
      </p:sp>
      <p:sp>
        <p:nvSpPr>
          <p:cNvPr id="52" name="Google Shape;52;g89d4a375ca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9a66f7461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387" name="Google Shape;387;g59a66f7461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9a66f7461_0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398" name="Google Shape;398;g59a66f7461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9a66f7461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12" name="Google Shape;412;g59a66f7461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9a66f7461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27" name="Google Shape;427;g59a66f7461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9a66f7461_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39" name="Google Shape;439;g59a66f7461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9a66f7461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52" name="Google Shape;452;g59a66f7461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9a66f7461_0_2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63" name="Google Shape;463;g59a66f7461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9a66f7461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74" name="Google Shape;474;g59a66f7461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9a66f7461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84" name="Google Shape;484;g59a66f7461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9a66f7461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495" name="Google Shape;495;g59a66f7461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8d96bbd23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58" name="Google Shape;58;g88d96bbd23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88db860d7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508" name="Google Shape;508;g88db860d7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9a66f7461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머신러닝의 종류는 크게 다음과 같이 구분 할 수 있습니다.</a:t>
            </a:r>
            <a:endParaRPr/>
          </a:p>
        </p:txBody>
      </p:sp>
      <p:sp>
        <p:nvSpPr>
          <p:cNvPr id="517" name="Google Shape;517;g59a66f7461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9a66f7461_0_3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머신러닝의 종류</a:t>
            </a:r>
            <a:endParaRPr/>
          </a:p>
        </p:txBody>
      </p:sp>
      <p:sp>
        <p:nvSpPr>
          <p:cNvPr id="539" name="Google Shape;539;g59a66f7461_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9a66f7461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9a66f7461_0_3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59a66f7461_0_3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8d96bbd23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8d96bbd23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88d96bbd23_0_1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9a66f7461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9a66f7461_0_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59a66f7461_0_3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9a66f7461_0_5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머신러닝의 종류</a:t>
            </a:r>
            <a:endParaRPr/>
          </a:p>
        </p:txBody>
      </p:sp>
      <p:sp>
        <p:nvSpPr>
          <p:cNvPr id="601" name="Google Shape;601;g59a66f7461_0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9a66f7461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9a66f7461_0_4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59a66f7461_0_4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9a66f7461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9a66f7461_0_4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59a66f7461_0_4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9a66f7461_0_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9a66f7461_0_5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59a66f7461_0_5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8d96bbd23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65" name="Google Shape;65;g88d96bbd2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9a66f7461_0_6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658" name="Google Shape;658;g59a66f7461_0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9a66f7461_0_6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668" name="Google Shape;668;g59a66f7461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9a66f7461_0_6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678" name="Google Shape;678;g59a66f7461_0_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9a66f7461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691" name="Google Shape;691;g59a66f7461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9a66f7461_0_7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24" name="Google Shape;724;g59a66f7461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9a66f7461_0_8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33" name="Google Shape;733;g59a66f7461_0_8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59a66f7461_0_8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42" name="Google Shape;742;g59a66f7461_0_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88d96bbd23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63" name="Google Shape;763;g88d96bbd23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9a66f7461_0_8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88" name="Google Shape;788;g59a66f7461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9a66f7461_0_8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96" name="Google Shape;796;g59a66f7461_0_8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8d96bbd23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75" name="Google Shape;75;g88d96bbd23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9a66f7461_0_8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810" name="Google Shape;810;g59a66f7461_0_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9a66f7461_0_8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819" name="Google Shape;819;g59a66f7461_0_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59a66f7461_0_8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835" name="Google Shape;835;g59a66f7461_0_8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9a66f7461_0_9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860" name="Google Shape;860;g59a66f7461_0_9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9a66f7461_0_9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9a66f7461_0_9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59a66f7461_0_9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9a66f7461_0_10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02" name="Google Shape;902;g59a66f7461_0_10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59a66f7461_0_9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09" name="Google Shape;909;g59a66f7461_0_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9a66f7461_0_9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19" name="Google Shape;919;g59a66f7461_0_9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59a66f7461_0_10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30" name="Google Shape;930;g59a66f7461_0_10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59a66f7461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38" name="Google Shape;938;g59a66f7461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8d96bbd23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85" name="Google Shape;85;g88d96bbd2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59a66f7461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45" name="Google Shape;945;g59a66f7461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9a66f7461_0_1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52" name="Google Shape;952;g59a66f7461_0_1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59a66f7461_0_10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59" name="Google Shape;959;g59a66f7461_0_10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59a66f7461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70" name="Google Shape;970;g59a66f7461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9a66f7461_0_9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9a66f7461_0_9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g59a66f7461_0_9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9a66f7461_0_10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14" name="Google Shape;1014;g59a66f7461_0_10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59a66f7461_0_1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22" name="Google Shape;1022;g59a66f7461_0_1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59a66f7461_0_1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59a66f7461_0_1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g59a66f7461_0_12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9a66f7461_0_1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64" name="Google Shape;1064;g59a66f7461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59a66f7461_0_1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77" name="Google Shape;1077;g59a66f7461_0_1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8d96bbd23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96" name="Google Shape;96;g88d96bbd23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59a66f7461_0_1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90" name="Google Shape;1090;g59a66f7461_0_1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890a3372fc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98" name="Google Shape;1098;g890a3372f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9a66f7461_0_13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106" name="Google Shape;1106;g59a66f7461_0_1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9a66f7461_0_1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118" name="Google Shape;1118;g59a66f7461_0_1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59a66f7461_0_1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59a66f7461_0_1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g59a66f7461_0_14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9a66f7461_0_15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168" name="Google Shape;1168;g59a66f7461_0_1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59a66f7461_0_15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180" name="Google Shape;1180;g59a66f7461_0_1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9a66f7461_0_15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191" name="Google Shape;1191;g59a66f7461_0_1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59a66f7461_0_15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203" name="Google Shape;1203;g59a66f7461_0_1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9a66f7461_0_15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219" name="Google Shape;1219;g59a66f7461_0_1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8d96bbd23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08" name="Google Shape;108;g88d96bbd23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9a66f7461_0_16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머신러닝에 대한 정의를 알아보기 전에, 다음과 같은 키워드를 확인해보시죠.</a:t>
            </a:r>
            <a:endParaRPr/>
          </a:p>
          <a:p>
            <a:pPr indent="0" lvl="0" marL="0" rtl="0" algn="l">
              <a:spcBef>
                <a:spcPts val="0"/>
              </a:spcBef>
              <a:spcAft>
                <a:spcPts val="0"/>
              </a:spcAft>
              <a:buNone/>
            </a:pPr>
            <a:r>
              <a:rPr lang="ko-KR"/>
              <a:t>인공지능, 머신러닝, 딥러닝, 빅데이터.. </a:t>
            </a:r>
            <a:endParaRPr/>
          </a:p>
          <a:p>
            <a:pPr indent="0" lvl="0" marL="0" rtl="0" algn="l">
              <a:spcBef>
                <a:spcPts val="0"/>
              </a:spcBef>
              <a:spcAft>
                <a:spcPts val="0"/>
              </a:spcAft>
              <a:buNone/>
            </a:pPr>
            <a:r>
              <a:rPr lang="ko-KR"/>
              <a:t>다 한 번쯤은 들어본 단어같습니다.</a:t>
            </a:r>
            <a:endParaRPr/>
          </a:p>
          <a:p>
            <a:pPr indent="0" lvl="0" marL="0" rtl="0" algn="l">
              <a:spcBef>
                <a:spcPts val="0"/>
              </a:spcBef>
              <a:spcAft>
                <a:spcPts val="0"/>
              </a:spcAft>
              <a:buNone/>
            </a:pPr>
            <a:r>
              <a:rPr lang="ko-KR"/>
              <a:t>무슨 차이가 있을까요?</a:t>
            </a:r>
            <a:endParaRPr/>
          </a:p>
          <a:p>
            <a:pPr indent="0" lvl="0" marL="0" rtl="0" algn="l">
              <a:spcBef>
                <a:spcPts val="0"/>
              </a:spcBef>
              <a:spcAft>
                <a:spcPts val="0"/>
              </a:spcAft>
              <a:buNone/>
            </a:pPr>
            <a:r>
              <a:rPr lang="ko-KR"/>
              <a:t>(대답해주세요 수가생분들!)</a:t>
            </a:r>
            <a:endParaRPr/>
          </a:p>
        </p:txBody>
      </p:sp>
      <p:sp>
        <p:nvSpPr>
          <p:cNvPr id="1228" name="Google Shape;1228;g59a66f7461_0_1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1">
  <p:cSld name="1_제목 슬라이드_1">
    <p:spTree>
      <p:nvGrpSpPr>
        <p:cNvPr id="24" name="Shape 24"/>
        <p:cNvGrpSpPr/>
        <p:nvPr/>
      </p:nvGrpSpPr>
      <p:grpSpPr>
        <a:xfrm>
          <a:off x="0" y="0"/>
          <a:ext cx="0" cy="0"/>
          <a:chOff x="0" y="0"/>
          <a:chExt cx="0" cy="0"/>
        </a:xfrm>
      </p:grpSpPr>
      <p:pic>
        <p:nvPicPr>
          <p:cNvPr id="25" name="Google Shape;25;p2"/>
          <p:cNvPicPr preferRelativeResize="0"/>
          <p:nvPr/>
        </p:nvPicPr>
        <p:blipFill rotWithShape="1">
          <a:blip r:embed="rId2">
            <a:alphaModFix/>
          </a:blip>
          <a:srcRect b="19990" l="0" r="0" t="64114"/>
          <a:stretch/>
        </p:blipFill>
        <p:spPr>
          <a:xfrm rot="10800000">
            <a:off x="0" y="1951596"/>
            <a:ext cx="9144000" cy="1240316"/>
          </a:xfrm>
          <a:prstGeom prst="rect">
            <a:avLst/>
          </a:prstGeom>
          <a:noFill/>
          <a:ln>
            <a:noFill/>
          </a:ln>
        </p:spPr>
      </p:pic>
      <p:sp>
        <p:nvSpPr>
          <p:cNvPr id="26" name="Google Shape;26;p2"/>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 name="Google Shape;27;p2"/>
          <p:cNvSpPr txBox="1"/>
          <p:nvPr>
            <p:ph type="ctrTitle"/>
          </p:nvPr>
        </p:nvSpPr>
        <p:spPr>
          <a:xfrm>
            <a:off x="1143000" y="2200359"/>
            <a:ext cx="6858000" cy="590400"/>
          </a:xfrm>
          <a:prstGeom prst="rect">
            <a:avLst/>
          </a:prstGeom>
          <a:noFill/>
          <a:ln>
            <a:noFill/>
          </a:ln>
        </p:spPr>
        <p:txBody>
          <a:bodyPr anchorCtr="0" anchor="b" bIns="17125" lIns="34275" spcFirstLastPara="1" rIns="34275" wrap="square" tIns="17125">
            <a:noAutofit/>
          </a:bodyPr>
          <a:lstStyle>
            <a:lvl1pPr lvl="0" algn="ctr">
              <a:lnSpc>
                <a:spcPct val="9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b="0" sz="3000">
                <a:solidFill>
                  <a:srgbClr val="FFFFFF"/>
                </a:solidFill>
              </a:defRPr>
            </a:lvl2pPr>
            <a:lvl3pPr lvl="2" algn="ctr">
              <a:lnSpc>
                <a:spcPct val="100000"/>
              </a:lnSpc>
              <a:spcBef>
                <a:spcPts val="0"/>
              </a:spcBef>
              <a:spcAft>
                <a:spcPts val="0"/>
              </a:spcAft>
              <a:buClr>
                <a:srgbClr val="FFFFFF"/>
              </a:buClr>
              <a:buSzPts val="3000"/>
              <a:buNone/>
              <a:defRPr b="0" sz="3000">
                <a:solidFill>
                  <a:srgbClr val="FFFFFF"/>
                </a:solidFill>
              </a:defRPr>
            </a:lvl3pPr>
            <a:lvl4pPr lvl="3" algn="ctr">
              <a:lnSpc>
                <a:spcPct val="100000"/>
              </a:lnSpc>
              <a:spcBef>
                <a:spcPts val="0"/>
              </a:spcBef>
              <a:spcAft>
                <a:spcPts val="0"/>
              </a:spcAft>
              <a:buClr>
                <a:srgbClr val="FFFFFF"/>
              </a:buClr>
              <a:buSzPts val="3000"/>
              <a:buNone/>
              <a:defRPr b="0" sz="3000">
                <a:solidFill>
                  <a:srgbClr val="FFFFFF"/>
                </a:solidFill>
              </a:defRPr>
            </a:lvl4pPr>
            <a:lvl5pPr lvl="4" algn="ctr">
              <a:lnSpc>
                <a:spcPct val="100000"/>
              </a:lnSpc>
              <a:spcBef>
                <a:spcPts val="0"/>
              </a:spcBef>
              <a:spcAft>
                <a:spcPts val="0"/>
              </a:spcAft>
              <a:buClr>
                <a:srgbClr val="FFFFFF"/>
              </a:buClr>
              <a:buSzPts val="3000"/>
              <a:buNone/>
              <a:defRPr b="0" sz="3000">
                <a:solidFill>
                  <a:srgbClr val="FFFFFF"/>
                </a:solidFill>
              </a:defRPr>
            </a:lvl5pPr>
            <a:lvl6pPr lvl="5" algn="ctr">
              <a:lnSpc>
                <a:spcPct val="100000"/>
              </a:lnSpc>
              <a:spcBef>
                <a:spcPts val="0"/>
              </a:spcBef>
              <a:spcAft>
                <a:spcPts val="0"/>
              </a:spcAft>
              <a:buClr>
                <a:srgbClr val="FFFFFF"/>
              </a:buClr>
              <a:buSzPts val="3000"/>
              <a:buNone/>
              <a:defRPr b="0" sz="3000">
                <a:solidFill>
                  <a:srgbClr val="FFFFFF"/>
                </a:solidFill>
              </a:defRPr>
            </a:lvl6pPr>
            <a:lvl7pPr lvl="6" algn="ctr">
              <a:lnSpc>
                <a:spcPct val="100000"/>
              </a:lnSpc>
              <a:spcBef>
                <a:spcPts val="0"/>
              </a:spcBef>
              <a:spcAft>
                <a:spcPts val="0"/>
              </a:spcAft>
              <a:buClr>
                <a:srgbClr val="FFFFFF"/>
              </a:buClr>
              <a:buSzPts val="3000"/>
              <a:buNone/>
              <a:defRPr b="0" sz="3000">
                <a:solidFill>
                  <a:srgbClr val="FFFFFF"/>
                </a:solidFill>
              </a:defRPr>
            </a:lvl7pPr>
            <a:lvl8pPr lvl="7" algn="ctr">
              <a:lnSpc>
                <a:spcPct val="100000"/>
              </a:lnSpc>
              <a:spcBef>
                <a:spcPts val="0"/>
              </a:spcBef>
              <a:spcAft>
                <a:spcPts val="0"/>
              </a:spcAft>
              <a:buClr>
                <a:srgbClr val="FFFFFF"/>
              </a:buClr>
              <a:buSzPts val="3000"/>
              <a:buNone/>
              <a:defRPr b="0" sz="3000">
                <a:solidFill>
                  <a:srgbClr val="FFFFFF"/>
                </a:solidFill>
              </a:defRPr>
            </a:lvl8pPr>
            <a:lvl9pPr lvl="8" algn="ctr">
              <a:lnSpc>
                <a:spcPct val="100000"/>
              </a:lnSpc>
              <a:spcBef>
                <a:spcPts val="0"/>
              </a:spcBef>
              <a:spcAft>
                <a:spcPts val="0"/>
              </a:spcAft>
              <a:buClr>
                <a:srgbClr val="FFFFFF"/>
              </a:buClr>
              <a:buSzPts val="3000"/>
              <a:buNone/>
              <a:defRPr b="0" sz="30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p:cSld name="1_제목 슬라이드">
    <p:spTree>
      <p:nvGrpSpPr>
        <p:cNvPr id="28" name="Shape 28"/>
        <p:cNvGrpSpPr/>
        <p:nvPr/>
      </p:nvGrpSpPr>
      <p:grpSpPr>
        <a:xfrm>
          <a:off x="0" y="0"/>
          <a:ext cx="0" cy="0"/>
          <a:chOff x="0" y="0"/>
          <a:chExt cx="0" cy="0"/>
        </a:xfrm>
      </p:grpSpPr>
      <p:sp>
        <p:nvSpPr>
          <p:cNvPr id="29" name="Google Shape;29;p3"/>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lvl1pPr lvl="0" algn="ctr">
              <a:lnSpc>
                <a:spcPct val="90000"/>
              </a:lnSpc>
              <a:spcBef>
                <a:spcPts val="0"/>
              </a:spcBef>
              <a:spcAft>
                <a:spcPts val="0"/>
              </a:spcAft>
              <a:buClr>
                <a:schemeClr val="dk2"/>
              </a:buClr>
              <a:buSzPts val="3000"/>
              <a:buNone/>
              <a:defRPr sz="3000">
                <a:solidFill>
                  <a:schemeClr val="dk1"/>
                </a:solidFill>
              </a:defRPr>
            </a:lvl1pPr>
            <a:lvl2pPr lvl="1" algn="ctr">
              <a:lnSpc>
                <a:spcPct val="100000"/>
              </a:lnSpc>
              <a:spcBef>
                <a:spcPts val="0"/>
              </a:spcBef>
              <a:spcAft>
                <a:spcPts val="0"/>
              </a:spcAft>
              <a:buSzPts val="1400"/>
              <a:buNone/>
              <a:defRPr b="0"/>
            </a:lvl2pPr>
            <a:lvl3pPr lvl="2" algn="ctr">
              <a:lnSpc>
                <a:spcPct val="100000"/>
              </a:lnSpc>
              <a:spcBef>
                <a:spcPts val="0"/>
              </a:spcBef>
              <a:spcAft>
                <a:spcPts val="0"/>
              </a:spcAft>
              <a:buSzPts val="1400"/>
              <a:buNone/>
              <a:defRPr b="0"/>
            </a:lvl3pPr>
            <a:lvl4pPr lvl="3" algn="ctr">
              <a:lnSpc>
                <a:spcPct val="100000"/>
              </a:lnSpc>
              <a:spcBef>
                <a:spcPts val="0"/>
              </a:spcBef>
              <a:spcAft>
                <a:spcPts val="0"/>
              </a:spcAft>
              <a:buSzPts val="1400"/>
              <a:buNone/>
              <a:defRPr b="0"/>
            </a:lvl4pPr>
            <a:lvl5pPr lvl="4" algn="ctr">
              <a:lnSpc>
                <a:spcPct val="100000"/>
              </a:lnSpc>
              <a:spcBef>
                <a:spcPts val="0"/>
              </a:spcBef>
              <a:spcAft>
                <a:spcPts val="0"/>
              </a:spcAft>
              <a:buSzPts val="1400"/>
              <a:buNone/>
              <a:defRPr b="0"/>
            </a:lvl5pPr>
            <a:lvl6pPr lvl="5" algn="ctr">
              <a:lnSpc>
                <a:spcPct val="100000"/>
              </a:lnSpc>
              <a:spcBef>
                <a:spcPts val="0"/>
              </a:spcBef>
              <a:spcAft>
                <a:spcPts val="0"/>
              </a:spcAft>
              <a:buSzPts val="1400"/>
              <a:buNone/>
              <a:defRPr b="0"/>
            </a:lvl6pPr>
            <a:lvl7pPr lvl="6" algn="ctr">
              <a:lnSpc>
                <a:spcPct val="100000"/>
              </a:lnSpc>
              <a:spcBef>
                <a:spcPts val="0"/>
              </a:spcBef>
              <a:spcAft>
                <a:spcPts val="0"/>
              </a:spcAft>
              <a:buSzPts val="1400"/>
              <a:buNone/>
              <a:defRPr b="0"/>
            </a:lvl7pPr>
            <a:lvl8pPr lvl="7" algn="ctr">
              <a:lnSpc>
                <a:spcPct val="100000"/>
              </a:lnSpc>
              <a:spcBef>
                <a:spcPts val="0"/>
              </a:spcBef>
              <a:spcAft>
                <a:spcPts val="0"/>
              </a:spcAft>
              <a:buSzPts val="1400"/>
              <a:buNone/>
              <a:defRPr b="0"/>
            </a:lvl8pPr>
            <a:lvl9pPr lvl="8" algn="ctr">
              <a:lnSpc>
                <a:spcPct val="100000"/>
              </a:lnSpc>
              <a:spcBef>
                <a:spcPts val="0"/>
              </a:spcBef>
              <a:spcAft>
                <a:spcPts val="0"/>
              </a:spcAft>
              <a:buSzPts val="1400"/>
              <a:buNone/>
              <a:defRPr b="0"/>
            </a:lvl9pPr>
          </a:lstStyle>
          <a:p/>
        </p:txBody>
      </p:sp>
      <p:sp>
        <p:nvSpPr>
          <p:cNvPr id="30" name="Google Shape;30;p3"/>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 name="Google Shape;31;p3"/>
          <p:cNvSpPr/>
          <p:nvPr/>
        </p:nvSpPr>
        <p:spPr>
          <a:xfrm>
            <a:off x="3852000" y="2849605"/>
            <a:ext cx="14400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32" name="Google Shape;32;p3"/>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rgbClr val="B7B7B7"/>
              </a:buClr>
              <a:buSzPts val="1100"/>
              <a:buNone/>
              <a:defRPr sz="1100">
                <a:solidFill>
                  <a:srgbClr val="B7B7B7"/>
                </a:solidFill>
              </a:defRPr>
            </a:lvl1pPr>
            <a:lvl2pPr lvl="1" algn="ctr">
              <a:lnSpc>
                <a:spcPct val="90000"/>
              </a:lnSpc>
              <a:spcBef>
                <a:spcPts val="375"/>
              </a:spcBef>
              <a:spcAft>
                <a:spcPts val="0"/>
              </a:spcAft>
              <a:buClr>
                <a:schemeClr val="dk1"/>
              </a:buClr>
              <a:buSzPts val="1100"/>
              <a:buNone/>
              <a:defRPr sz="1100"/>
            </a:lvl2pPr>
            <a:lvl3pPr lvl="2" algn="ctr">
              <a:lnSpc>
                <a:spcPct val="90000"/>
              </a:lnSpc>
              <a:spcBef>
                <a:spcPts val="375"/>
              </a:spcBef>
              <a:spcAft>
                <a:spcPts val="0"/>
              </a:spcAft>
              <a:buClr>
                <a:schemeClr val="dk1"/>
              </a:buClr>
              <a:buSzPts val="800"/>
              <a:buNone/>
              <a:defRPr/>
            </a:lvl3pPr>
            <a:lvl4pPr lvl="3" algn="ctr">
              <a:lnSpc>
                <a:spcPct val="90000"/>
              </a:lnSpc>
              <a:spcBef>
                <a:spcPts val="375"/>
              </a:spcBef>
              <a:spcAft>
                <a:spcPts val="0"/>
              </a:spcAft>
              <a:buClr>
                <a:schemeClr val="dk1"/>
              </a:buClr>
              <a:buSzPts val="1100"/>
              <a:buNone/>
              <a:defRPr sz="1100"/>
            </a:lvl4pPr>
            <a:lvl5pPr lvl="4" algn="ctr">
              <a:lnSpc>
                <a:spcPct val="90000"/>
              </a:lnSpc>
              <a:spcBef>
                <a:spcPts val="375"/>
              </a:spcBef>
              <a:spcAft>
                <a:spcPts val="0"/>
              </a:spcAft>
              <a:buClr>
                <a:schemeClr val="dk1"/>
              </a:buClr>
              <a:buSzPts val="1100"/>
              <a:buNone/>
              <a:defRPr sz="1100"/>
            </a:lvl5pPr>
            <a:lvl6pPr lvl="5" algn="ctr">
              <a:lnSpc>
                <a:spcPct val="90000"/>
              </a:lnSpc>
              <a:spcBef>
                <a:spcPts val="375"/>
              </a:spcBef>
              <a:spcAft>
                <a:spcPts val="0"/>
              </a:spcAft>
              <a:buClr>
                <a:schemeClr val="dk1"/>
              </a:buClr>
              <a:buSzPts val="1100"/>
              <a:buNone/>
              <a:defRPr sz="1100"/>
            </a:lvl6pPr>
            <a:lvl7pPr lvl="6" algn="ctr">
              <a:lnSpc>
                <a:spcPct val="90000"/>
              </a:lnSpc>
              <a:spcBef>
                <a:spcPts val="375"/>
              </a:spcBef>
              <a:spcAft>
                <a:spcPts val="0"/>
              </a:spcAft>
              <a:buClr>
                <a:schemeClr val="dk1"/>
              </a:buClr>
              <a:buSzPts val="1100"/>
              <a:buNone/>
              <a:defRPr sz="1100"/>
            </a:lvl7pPr>
            <a:lvl8pPr lvl="7" algn="ctr">
              <a:lnSpc>
                <a:spcPct val="90000"/>
              </a:lnSpc>
              <a:spcBef>
                <a:spcPts val="375"/>
              </a:spcBef>
              <a:spcAft>
                <a:spcPts val="0"/>
              </a:spcAft>
              <a:buClr>
                <a:schemeClr val="dk1"/>
              </a:buClr>
              <a:buSzPts val="1100"/>
              <a:buNone/>
              <a:defRPr sz="1100"/>
            </a:lvl8pPr>
            <a:lvl9pPr lvl="8" algn="ctr">
              <a:lnSpc>
                <a:spcPct val="90000"/>
              </a:lnSpc>
              <a:spcBef>
                <a:spcPts val="375"/>
              </a:spcBef>
              <a:spcAft>
                <a:spcPts val="0"/>
              </a:spcAft>
              <a:buClr>
                <a:schemeClr val="dk1"/>
              </a:buClr>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algn="ctr">
              <a:lnSpc>
                <a:spcPct val="90000"/>
              </a:lnSpc>
              <a:spcBef>
                <a:spcPts val="0"/>
              </a:spcBef>
              <a:spcAft>
                <a:spcPts val="0"/>
              </a:spcAft>
              <a:buClr>
                <a:schemeClr val="dk2"/>
              </a:buClr>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4"/>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750"/>
              </a:spcBef>
              <a:spcAft>
                <a:spcPts val="0"/>
              </a:spcAft>
              <a:buClr>
                <a:schemeClr val="dk1"/>
              </a:buClr>
              <a:buSzPts val="1800"/>
              <a:buChar char="•"/>
              <a:defRPr/>
            </a:lvl1pPr>
            <a:lvl2pPr indent="-342900" lvl="1" marL="914400" algn="l">
              <a:lnSpc>
                <a:spcPct val="150000"/>
              </a:lnSpc>
              <a:spcBef>
                <a:spcPts val="375"/>
              </a:spcBef>
              <a:spcAft>
                <a:spcPts val="0"/>
              </a:spcAft>
              <a:buClr>
                <a:schemeClr val="dk1"/>
              </a:buClr>
              <a:buSzPts val="1800"/>
              <a:buChar char="•"/>
              <a:defRPr/>
            </a:lvl2pPr>
            <a:lvl3pPr indent="-342900" lvl="2" marL="1371600" algn="l">
              <a:lnSpc>
                <a:spcPct val="150000"/>
              </a:lnSpc>
              <a:spcBef>
                <a:spcPts val="375"/>
              </a:spcBef>
              <a:spcAft>
                <a:spcPts val="0"/>
              </a:spcAft>
              <a:buClr>
                <a:schemeClr val="dk1"/>
              </a:buClr>
              <a:buSzPts val="1800"/>
              <a:buChar char="•"/>
              <a:defRPr/>
            </a:lvl3pPr>
            <a:lvl4pPr indent="-342900" lvl="3" marL="1828800" algn="l">
              <a:lnSpc>
                <a:spcPct val="150000"/>
              </a:lnSpc>
              <a:spcBef>
                <a:spcPts val="375"/>
              </a:spcBef>
              <a:spcAft>
                <a:spcPts val="0"/>
              </a:spcAft>
              <a:buClr>
                <a:schemeClr val="dk1"/>
              </a:buClr>
              <a:buSzPts val="1800"/>
              <a:buChar char="•"/>
              <a:defRPr/>
            </a:lvl4pPr>
            <a:lvl5pPr indent="-342900" lvl="4" marL="2286000" algn="l">
              <a:lnSpc>
                <a:spcPct val="150000"/>
              </a:lnSpc>
              <a:spcBef>
                <a:spcPts val="375"/>
              </a:spcBef>
              <a:spcAft>
                <a:spcPts val="0"/>
              </a:spcAft>
              <a:buClr>
                <a:schemeClr val="dk1"/>
              </a:buClr>
              <a:buSzPts val="1800"/>
              <a:buChar char="•"/>
              <a:defRPr/>
            </a:lvl5pPr>
            <a:lvl6pPr indent="-342900" lvl="5" marL="2743200" algn="l">
              <a:lnSpc>
                <a:spcPct val="150000"/>
              </a:lnSpc>
              <a:spcBef>
                <a:spcPts val="375"/>
              </a:spcBef>
              <a:spcAft>
                <a:spcPts val="0"/>
              </a:spcAft>
              <a:buClr>
                <a:schemeClr val="dk1"/>
              </a:buClr>
              <a:buSzPts val="1800"/>
              <a:buChar char="•"/>
              <a:defRPr/>
            </a:lvl6pPr>
            <a:lvl7pPr indent="-342900" lvl="6" marL="3200400" algn="l">
              <a:lnSpc>
                <a:spcPct val="150000"/>
              </a:lnSpc>
              <a:spcBef>
                <a:spcPts val="375"/>
              </a:spcBef>
              <a:spcAft>
                <a:spcPts val="0"/>
              </a:spcAft>
              <a:buClr>
                <a:schemeClr val="dk1"/>
              </a:buClr>
              <a:buSzPts val="1800"/>
              <a:buChar char="•"/>
              <a:defRPr/>
            </a:lvl7pPr>
            <a:lvl8pPr indent="-342900" lvl="7" marL="3657600" algn="l">
              <a:lnSpc>
                <a:spcPct val="150000"/>
              </a:lnSpc>
              <a:spcBef>
                <a:spcPts val="375"/>
              </a:spcBef>
              <a:spcAft>
                <a:spcPts val="0"/>
              </a:spcAft>
              <a:buClr>
                <a:schemeClr val="dk1"/>
              </a:buClr>
              <a:buSzPts val="1800"/>
              <a:buChar char="•"/>
              <a:defRPr/>
            </a:lvl8pPr>
            <a:lvl9pPr indent="-342900" lvl="8" marL="4114800" algn="l">
              <a:lnSpc>
                <a:spcPct val="150000"/>
              </a:lnSpc>
              <a:spcBef>
                <a:spcPts val="375"/>
              </a:spcBef>
              <a:spcAft>
                <a:spcPts val="0"/>
              </a:spcAft>
              <a:buClr>
                <a:schemeClr val="dk1"/>
              </a:buClr>
              <a:buSzPts val="1800"/>
              <a:buChar char="•"/>
              <a:defRPr/>
            </a:lvl9pPr>
          </a:lstStyle>
          <a:p/>
        </p:txBody>
      </p:sp>
      <p:sp>
        <p:nvSpPr>
          <p:cNvPr id="36" name="Google Shape;36;p4"/>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algn="ctr">
              <a:lnSpc>
                <a:spcPct val="90000"/>
              </a:lnSpc>
              <a:spcBef>
                <a:spcPts val="375"/>
              </a:spcBef>
              <a:spcAft>
                <a:spcPts val="0"/>
              </a:spcAft>
              <a:buClr>
                <a:srgbClr val="999999"/>
              </a:buClr>
              <a:buSzPts val="800"/>
              <a:buNone/>
              <a:defRPr sz="800">
                <a:solidFill>
                  <a:srgbClr val="999999"/>
                </a:solidFill>
              </a:defRPr>
            </a:lvl2pPr>
            <a:lvl3pPr lvl="2" algn="ctr">
              <a:lnSpc>
                <a:spcPct val="90000"/>
              </a:lnSpc>
              <a:spcBef>
                <a:spcPts val="375"/>
              </a:spcBef>
              <a:spcAft>
                <a:spcPts val="0"/>
              </a:spcAft>
              <a:buClr>
                <a:srgbClr val="999999"/>
              </a:buClr>
              <a:buSzPts val="800"/>
              <a:buNone/>
              <a:defRPr sz="800">
                <a:solidFill>
                  <a:srgbClr val="999999"/>
                </a:solidFill>
              </a:defRPr>
            </a:lvl3pPr>
            <a:lvl4pPr lvl="3" algn="ctr">
              <a:lnSpc>
                <a:spcPct val="90000"/>
              </a:lnSpc>
              <a:spcBef>
                <a:spcPts val="375"/>
              </a:spcBef>
              <a:spcAft>
                <a:spcPts val="0"/>
              </a:spcAft>
              <a:buClr>
                <a:srgbClr val="999999"/>
              </a:buClr>
              <a:buSzPts val="800"/>
              <a:buNone/>
              <a:defRPr sz="800">
                <a:solidFill>
                  <a:srgbClr val="999999"/>
                </a:solidFill>
              </a:defRPr>
            </a:lvl4pPr>
            <a:lvl5pPr lvl="4" algn="ctr">
              <a:lnSpc>
                <a:spcPct val="90000"/>
              </a:lnSpc>
              <a:spcBef>
                <a:spcPts val="375"/>
              </a:spcBef>
              <a:spcAft>
                <a:spcPts val="0"/>
              </a:spcAft>
              <a:buClr>
                <a:srgbClr val="999999"/>
              </a:buClr>
              <a:buSzPts val="800"/>
              <a:buNone/>
              <a:defRPr sz="800">
                <a:solidFill>
                  <a:srgbClr val="999999"/>
                </a:solidFill>
              </a:defRPr>
            </a:lvl5pPr>
            <a:lvl6pPr lvl="5" algn="ctr">
              <a:lnSpc>
                <a:spcPct val="90000"/>
              </a:lnSpc>
              <a:spcBef>
                <a:spcPts val="375"/>
              </a:spcBef>
              <a:spcAft>
                <a:spcPts val="0"/>
              </a:spcAft>
              <a:buClr>
                <a:srgbClr val="999999"/>
              </a:buClr>
              <a:buSzPts val="800"/>
              <a:buNone/>
              <a:defRPr sz="800">
                <a:solidFill>
                  <a:srgbClr val="999999"/>
                </a:solidFill>
              </a:defRPr>
            </a:lvl6pPr>
            <a:lvl7pPr lvl="6" algn="ctr">
              <a:lnSpc>
                <a:spcPct val="90000"/>
              </a:lnSpc>
              <a:spcBef>
                <a:spcPts val="375"/>
              </a:spcBef>
              <a:spcAft>
                <a:spcPts val="0"/>
              </a:spcAft>
              <a:buClr>
                <a:srgbClr val="999999"/>
              </a:buClr>
              <a:buSzPts val="800"/>
              <a:buNone/>
              <a:defRPr sz="800">
                <a:solidFill>
                  <a:srgbClr val="999999"/>
                </a:solidFill>
              </a:defRPr>
            </a:lvl7pPr>
            <a:lvl8pPr lvl="7" algn="ctr">
              <a:lnSpc>
                <a:spcPct val="90000"/>
              </a:lnSpc>
              <a:spcBef>
                <a:spcPts val="375"/>
              </a:spcBef>
              <a:spcAft>
                <a:spcPts val="0"/>
              </a:spcAft>
              <a:buClr>
                <a:srgbClr val="999999"/>
              </a:buClr>
              <a:buSzPts val="800"/>
              <a:buNone/>
              <a:defRPr sz="800">
                <a:solidFill>
                  <a:srgbClr val="999999"/>
                </a:solidFill>
              </a:defRPr>
            </a:lvl8pPr>
            <a:lvl9pPr lvl="8" algn="ctr">
              <a:lnSpc>
                <a:spcPct val="90000"/>
              </a:lnSpc>
              <a:spcBef>
                <a:spcPts val="375"/>
              </a:spcBef>
              <a:spcAft>
                <a:spcPts val="0"/>
              </a:spcAft>
              <a:buClr>
                <a:srgbClr val="999999"/>
              </a:buClr>
              <a:buSzPts val="800"/>
              <a:buNone/>
              <a:defRPr sz="800">
                <a:solidFill>
                  <a:srgbClr val="999999"/>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1">
  <p:cSld name="TITLE_ONLY_1">
    <p:spTree>
      <p:nvGrpSpPr>
        <p:cNvPr id="37" name="Shape 37"/>
        <p:cNvGrpSpPr/>
        <p:nvPr/>
      </p:nvGrpSpPr>
      <p:grpSpPr>
        <a:xfrm>
          <a:off x="0" y="0"/>
          <a:ext cx="0" cy="0"/>
          <a:chOff x="0" y="0"/>
          <a:chExt cx="0" cy="0"/>
        </a:xfrm>
      </p:grpSpPr>
      <p:sp>
        <p:nvSpPr>
          <p:cNvPr id="38" name="Google Shape;38;p5"/>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97475" y="350050"/>
            <a:ext cx="7135800" cy="366900"/>
          </a:xfrm>
          <a:prstGeom prst="rect">
            <a:avLst/>
          </a:prstGeom>
          <a:noFill/>
          <a:ln>
            <a:noFill/>
          </a:ln>
        </p:spPr>
        <p:txBody>
          <a:bodyPr anchorCtr="0" anchor="t" bIns="17125" lIns="34275" spcFirstLastPara="1" rIns="34275" wrap="square" tIns="17125">
            <a:noAutofit/>
          </a:bodyPr>
          <a:lstStyle>
            <a:lvl1pPr lvl="0" marR="0" rtl="0" algn="ctr">
              <a:lnSpc>
                <a:spcPct val="90000"/>
              </a:lnSpc>
              <a:spcBef>
                <a:spcPts val="0"/>
              </a:spcBef>
              <a:spcAft>
                <a:spcPts val="0"/>
              </a:spcAft>
              <a:buClr>
                <a:srgbClr val="000000"/>
              </a:buClr>
              <a:buSzPts val="2200"/>
              <a:buFont typeface="Nanum Gothic"/>
              <a:buNone/>
              <a:defRPr b="1" i="0" sz="2200" u="none" cap="none" strike="noStrike">
                <a:solidFill>
                  <a:srgbClr val="000000"/>
                </a:solidFill>
                <a:latin typeface="Nanum Gothic"/>
                <a:ea typeface="Nanum Gothic"/>
                <a:cs typeface="Nanum Gothic"/>
                <a:sym typeface="Nanum Gothic"/>
              </a:defRPr>
            </a:lvl1pPr>
            <a:lvl2pPr lvl="1"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2pPr>
            <a:lvl3pPr lvl="2"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3pPr>
            <a:lvl4pPr lvl="3"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4pPr>
            <a:lvl5pPr lvl="4"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5pPr>
            <a:lvl6pPr lvl="5"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6pPr>
            <a:lvl7pPr lvl="6"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7pPr>
            <a:lvl8pPr lvl="7"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8pPr>
            <a:lvl9pPr lvl="8"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9pPr>
          </a:lstStyle>
          <a:p/>
        </p:txBody>
      </p:sp>
      <p:sp>
        <p:nvSpPr>
          <p:cNvPr id="11" name="Google Shape;11;p1"/>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1"/>
              </a:buClr>
              <a:buSzPts val="1400"/>
              <a:buFont typeface="Nanum Gothic"/>
              <a:buChar char="•"/>
              <a:defRPr b="0" i="0" sz="1400" u="none" cap="none" strike="noStrike">
                <a:solidFill>
                  <a:schemeClr val="dk1"/>
                </a:solidFill>
                <a:latin typeface="Nanum Gothic"/>
                <a:ea typeface="Nanum Gothic"/>
                <a:cs typeface="Nanum Gothic"/>
                <a:sym typeface="Nanum Gothic"/>
              </a:defRPr>
            </a:lvl1pPr>
            <a:lvl2pPr indent="-304800" lvl="1" marL="914400" marR="0" rtl="0" algn="l">
              <a:lnSpc>
                <a:spcPct val="90000"/>
              </a:lnSpc>
              <a:spcBef>
                <a:spcPts val="375"/>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2pPr>
            <a:lvl3pPr indent="-298450" lvl="2" marL="1371600" marR="0" rtl="0" algn="l">
              <a:lnSpc>
                <a:spcPct val="90000"/>
              </a:lnSpc>
              <a:spcBef>
                <a:spcPts val="375"/>
              </a:spcBef>
              <a:spcAft>
                <a:spcPts val="0"/>
              </a:spcAft>
              <a:buClr>
                <a:schemeClr val="dk1"/>
              </a:buClr>
              <a:buSzPts val="1100"/>
              <a:buFont typeface="Nanum Gothic"/>
              <a:buChar char="•"/>
              <a:defRPr b="0" i="0" sz="1100" u="none" cap="none" strike="noStrike">
                <a:solidFill>
                  <a:schemeClr val="dk1"/>
                </a:solidFill>
                <a:latin typeface="Nanum Gothic"/>
                <a:ea typeface="Nanum Gothic"/>
                <a:cs typeface="Nanum Gothic"/>
                <a:sym typeface="Nanum Gothic"/>
              </a:defRPr>
            </a:lvl3pPr>
            <a:lvl4pPr indent="-292100" lvl="3" marL="1828800" marR="0" rtl="0" algn="l">
              <a:lnSpc>
                <a:spcPct val="90000"/>
              </a:lnSpc>
              <a:spcBef>
                <a:spcPts val="375"/>
              </a:spcBef>
              <a:spcAft>
                <a:spcPts val="0"/>
              </a:spcAft>
              <a:buClr>
                <a:schemeClr val="dk1"/>
              </a:buClr>
              <a:buSzPts val="1000"/>
              <a:buFont typeface="Nanum Gothic"/>
              <a:buChar char="•"/>
              <a:defRPr b="0" i="0" sz="1000" u="none" cap="none" strike="noStrike">
                <a:solidFill>
                  <a:schemeClr val="dk1"/>
                </a:solidFill>
                <a:latin typeface="Nanum Gothic"/>
                <a:ea typeface="Nanum Gothic"/>
                <a:cs typeface="Nanum Gothic"/>
                <a:sym typeface="Nanum Gothic"/>
              </a:defRPr>
            </a:lvl4pPr>
            <a:lvl5pPr indent="-285750" lvl="4" marL="22860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5pPr>
            <a:lvl6pPr indent="-285750" lvl="5" marL="27432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6pPr>
            <a:lvl7pPr indent="-285750" lvl="6" marL="32004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7pPr>
            <a:lvl8pPr indent="-285750" lvl="7" marL="36576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8pPr>
            <a:lvl9pPr indent="-285750" lvl="8" marL="41148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9pPr>
          </a:lstStyle>
          <a:p/>
        </p:txBody>
      </p:sp>
      <p:sp>
        <p:nvSpPr>
          <p:cNvPr id="12" name="Google Shape;12;p1"/>
          <p:cNvSpPr/>
          <p:nvPr/>
        </p:nvSpPr>
        <p:spPr>
          <a:xfrm>
            <a:off x="4288528" y="802365"/>
            <a:ext cx="5823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13" name="Google Shape;13;p1"/>
          <p:cNvSpPr txBox="1"/>
          <p:nvPr/>
        </p:nvSpPr>
        <p:spPr>
          <a:xfrm>
            <a:off x="101025" y="4686300"/>
            <a:ext cx="2724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ko-KR" sz="800" u="none" cap="none" strike="noStrike">
                <a:solidFill>
                  <a:schemeClr val="dk2"/>
                </a:solidFill>
                <a:latin typeface="Nanum Gothic"/>
                <a:ea typeface="Nanum Gothic"/>
                <a:cs typeface="Nanum Gothic"/>
                <a:sym typeface="Nanum Gothic"/>
              </a:rPr>
              <a:t>FIN INSIGHT</a:t>
            </a:r>
            <a:endParaRPr b="0" i="0" sz="800" u="none" cap="none" strike="noStrike">
              <a:solidFill>
                <a:srgbClr val="000000"/>
              </a:solidFill>
              <a:latin typeface="Nanum Gothic"/>
              <a:ea typeface="Nanum Gothic"/>
              <a:cs typeface="Nanum Gothic"/>
              <a:sym typeface="Nanum Gothic"/>
            </a:endParaRPr>
          </a:p>
          <a:p>
            <a:pPr indent="0" lvl="0" marL="0" marR="0" rtl="0" algn="l">
              <a:lnSpc>
                <a:spcPct val="100000"/>
              </a:lnSpc>
              <a:spcBef>
                <a:spcPts val="0"/>
              </a:spcBef>
              <a:spcAft>
                <a:spcPts val="0"/>
              </a:spcAft>
              <a:buClr>
                <a:srgbClr val="000000"/>
              </a:buClr>
              <a:buSzPts val="800"/>
              <a:buFont typeface="Arial"/>
              <a:buNone/>
            </a:pPr>
            <a:r>
              <a:rPr b="0" i="0" lang="ko-KR" sz="800" u="none" cap="none" strike="noStrike">
                <a:solidFill>
                  <a:schemeClr val="dk2"/>
                </a:solidFill>
                <a:latin typeface="Nanum Gothic"/>
                <a:ea typeface="Nanum Gothic"/>
                <a:cs typeface="Nanum Gothic"/>
                <a:sym typeface="Nanum Gothic"/>
              </a:rPr>
              <a:t>Copyright FIN INSIGHT. All Right Reserved</a:t>
            </a:r>
            <a:endParaRPr b="0" i="0" sz="800" u="none" cap="none" strike="noStrike">
              <a:solidFill>
                <a:schemeClr val="dk2"/>
              </a:solidFill>
              <a:latin typeface="Nanum Gothic"/>
              <a:ea typeface="Nanum Gothic"/>
              <a:cs typeface="Nanum Gothic"/>
              <a:sym typeface="Nanum Gothic"/>
            </a:endParaRPr>
          </a:p>
        </p:txBody>
      </p:sp>
      <p:sp>
        <p:nvSpPr>
          <p:cNvPr id="14" name="Google Shape;14;p1"/>
          <p:cNvSpPr txBox="1"/>
          <p:nvPr/>
        </p:nvSpPr>
        <p:spPr>
          <a:xfrm>
            <a:off x="7097375" y="4686300"/>
            <a:ext cx="1907100" cy="153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r>
              <a:rPr b="0" i="0" lang="ko-KR" sz="800" u="none" cap="none" strike="noStrike">
                <a:solidFill>
                  <a:schemeClr val="dk2"/>
                </a:solidFill>
                <a:latin typeface="Nanum Gothic"/>
                <a:ea typeface="Nanum Gothic"/>
                <a:cs typeface="Nanum Gothic"/>
                <a:sym typeface="Nanum Gothic"/>
              </a:rPr>
              <a:t>가치를 높이는 금융 인공지능 실무교육</a:t>
            </a:r>
            <a:endParaRPr b="0" i="0" sz="800" u="none" cap="none" strike="noStrike">
              <a:solidFill>
                <a:srgbClr val="000000"/>
              </a:solidFill>
              <a:latin typeface="Nanum Gothic"/>
              <a:ea typeface="Nanum Gothic"/>
              <a:cs typeface="Nanum Gothic"/>
              <a:sym typeface="Nanum Gothic"/>
            </a:endParaRPr>
          </a:p>
        </p:txBody>
      </p:sp>
      <p:sp>
        <p:nvSpPr>
          <p:cNvPr id="15" name="Google Shape;15;p1"/>
          <p:cNvSpPr/>
          <p:nvPr/>
        </p:nvSpPr>
        <p:spPr>
          <a:xfrm>
            <a:off x="177225" y="284849"/>
            <a:ext cx="582300" cy="9000"/>
          </a:xfrm>
          <a:prstGeom prst="rect">
            <a:avLst/>
          </a:prstGeom>
          <a:solidFill>
            <a:srgbClr val="CCCCCC"/>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grpSp>
        <p:nvGrpSpPr>
          <p:cNvPr id="16" name="Google Shape;16;p1"/>
          <p:cNvGrpSpPr/>
          <p:nvPr/>
        </p:nvGrpSpPr>
        <p:grpSpPr>
          <a:xfrm rot="10800000">
            <a:off x="-4" y="4882015"/>
            <a:ext cx="268851" cy="268960"/>
            <a:chOff x="8896050" y="-45"/>
            <a:chExt cx="248109" cy="248210"/>
          </a:xfrm>
        </p:grpSpPr>
        <p:sp>
          <p:nvSpPr>
            <p:cNvPr id="17" name="Google Shape;17;p1"/>
            <p:cNvSpPr/>
            <p:nvPr/>
          </p:nvSpPr>
          <p:spPr>
            <a:xfrm>
              <a:off x="8896050" y="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rot="-5395843">
              <a:off x="8974359" y="7846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 name="Google Shape;19;p1"/>
          <p:cNvPicPr preferRelativeResize="0"/>
          <p:nvPr/>
        </p:nvPicPr>
        <p:blipFill rotWithShape="1">
          <a:blip r:embed="rId1">
            <a:alphaModFix/>
          </a:blip>
          <a:srcRect b="0" l="0" r="0" t="0"/>
          <a:stretch/>
        </p:blipFill>
        <p:spPr>
          <a:xfrm>
            <a:off x="8889999" y="0"/>
            <a:ext cx="254001" cy="254000"/>
          </a:xfrm>
          <a:prstGeom prst="rect">
            <a:avLst/>
          </a:prstGeom>
          <a:noFill/>
          <a:ln>
            <a:noFill/>
          </a:ln>
        </p:spPr>
      </p:pic>
      <p:grpSp>
        <p:nvGrpSpPr>
          <p:cNvPr id="20" name="Google Shape;20;p1"/>
          <p:cNvGrpSpPr/>
          <p:nvPr/>
        </p:nvGrpSpPr>
        <p:grpSpPr>
          <a:xfrm>
            <a:off x="8875197" y="-49"/>
            <a:ext cx="268851" cy="268960"/>
            <a:chOff x="8896050" y="-45"/>
            <a:chExt cx="248109" cy="248210"/>
          </a:xfrm>
        </p:grpSpPr>
        <p:sp>
          <p:nvSpPr>
            <p:cNvPr id="21" name="Google Shape;21;p1"/>
            <p:cNvSpPr/>
            <p:nvPr/>
          </p:nvSpPr>
          <p:spPr>
            <a:xfrm>
              <a:off x="8896050" y="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
            <p:cNvSpPr/>
            <p:nvPr/>
          </p:nvSpPr>
          <p:spPr>
            <a:xfrm rot="-5395843">
              <a:off x="8974359" y="7846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 name="Google Shape;23;p1"/>
          <p:cNvPicPr preferRelativeResize="0"/>
          <p:nvPr/>
        </p:nvPicPr>
        <p:blipFill rotWithShape="1">
          <a:blip r:embed="rId2">
            <a:alphaModFix/>
          </a:blip>
          <a:srcRect b="0" l="0" r="0" t="0"/>
          <a:stretch/>
        </p:blipFill>
        <p:spPr>
          <a:xfrm>
            <a:off x="8071881" y="4872900"/>
            <a:ext cx="834069" cy="15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112">
          <p15:clr>
            <a:srgbClr val="F26B43"/>
          </p15:clr>
        </p15:guide>
        <p15:guide id="4" pos="5616">
          <p15:clr>
            <a:srgbClr val="F26B43"/>
          </p15:clr>
        </p15:guide>
        <p15:guide id="5" orient="horz" pos="2952">
          <p15:clr>
            <a:srgbClr val="F26B43"/>
          </p15:clr>
        </p15:guide>
        <p15:guide id="6" orient="horz" pos="247">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Social_intelligence" TargetMode="External"/><Relationship Id="rId4" Type="http://schemas.openxmlformats.org/officeDocument/2006/relationships/hyperlink" Target="https://en.wikipedia.org/wiki/Self-consciousness" TargetMode="External"/><Relationship Id="rId5" Type="http://schemas.openxmlformats.org/officeDocument/2006/relationships/hyperlink" Target="https://en.wikipedia.org/wiki/Self-awareness" TargetMode="External"/><Relationship Id="rId6" Type="http://schemas.openxmlformats.org/officeDocument/2006/relationships/hyperlink" Target="https://en.wikipedia.org/wiki/Artificial_intellige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n.wikipedia.org/wiki/Machine_learn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en.wikipedia.org/wiki/Deep_learn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ys@betwea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V1eYniJ0Rnk" TargetMode="Externa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fZSFNUT6iY8" TargetMode="External"/><Relationship Id="rId4" Type="http://schemas.openxmlformats.org/officeDocument/2006/relationships/image" Target="../media/image10.jpg"/><Relationship Id="rId5" Type="http://schemas.openxmlformats.org/officeDocument/2006/relationships/hyperlink" Target="http://www.youtube.com/watch?v=eNhYTLWQFeg" TargetMode="External"/><Relationship Id="rId6" Type="http://schemas.openxmlformats.org/officeDocument/2006/relationships/image" Target="../media/image6.jpg"/><Relationship Id="rId7" Type="http://schemas.openxmlformats.org/officeDocument/2006/relationships/hyperlink" Target="https://ko.wikipedia.org/wiki/%EC%98%A4%ED%94%88AI#cite_note-bbc-giants-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5.png"/><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6"/>
          <p:cNvSpPr txBox="1"/>
          <p:nvPr>
            <p:ph type="ctrTitle"/>
          </p:nvPr>
        </p:nvSpPr>
        <p:spPr>
          <a:xfrm>
            <a:off x="894155" y="2088791"/>
            <a:ext cx="6858000" cy="664800"/>
          </a:xfrm>
          <a:prstGeom prst="rect">
            <a:avLst/>
          </a:prstGeom>
          <a:noFill/>
          <a:ln>
            <a:noFill/>
          </a:ln>
        </p:spPr>
        <p:txBody>
          <a:bodyPr anchorCtr="0" anchor="b" bIns="17125" lIns="34275" spcFirstLastPara="1" rIns="34275" wrap="square" tIns="17125">
            <a:noAutofit/>
          </a:bodyPr>
          <a:lstStyle/>
          <a:p>
            <a:pPr indent="0" lvl="0" marL="0" rtl="0" algn="ctr">
              <a:lnSpc>
                <a:spcPct val="90000"/>
              </a:lnSpc>
              <a:spcBef>
                <a:spcPts val="0"/>
              </a:spcBef>
              <a:spcAft>
                <a:spcPts val="0"/>
              </a:spcAft>
              <a:buSzPts val="3000"/>
              <a:buNone/>
            </a:pPr>
            <a:r>
              <a:rPr lang="ko-KR"/>
              <a:t>머신러닝</a:t>
            </a:r>
            <a:r>
              <a:rPr lang="ko-KR"/>
              <a:t>의 개요</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125" name="Google Shape;125;p1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126" name="Google Shape;126;p15"/>
          <p:cNvSpPr txBox="1"/>
          <p:nvPr/>
        </p:nvSpPr>
        <p:spPr>
          <a:xfrm>
            <a:off x="461351" y="1023125"/>
            <a:ext cx="4431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 3단계</a:t>
            </a:r>
            <a:endParaRPr b="1" sz="1800">
              <a:latin typeface="Nanum Gothic"/>
              <a:ea typeface="Nanum Gothic"/>
              <a:cs typeface="Nanum Gothic"/>
              <a:sym typeface="Nanum Gothic"/>
            </a:endParaRPr>
          </a:p>
        </p:txBody>
      </p:sp>
      <p:sp>
        <p:nvSpPr>
          <p:cNvPr id="127" name="Google Shape;127;p15"/>
          <p:cNvSpPr/>
          <p:nvPr/>
        </p:nvSpPr>
        <p:spPr>
          <a:xfrm>
            <a:off x="3463063" y="1664300"/>
            <a:ext cx="2174700" cy="124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5164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수집</a:t>
            </a:r>
            <a:endParaRPr b="1" sz="1700">
              <a:solidFill>
                <a:srgbClr val="FFFFFF"/>
              </a:solidFill>
            </a:endParaRPr>
          </a:p>
        </p:txBody>
      </p:sp>
      <p:sp>
        <p:nvSpPr>
          <p:cNvPr id="129" name="Google Shape;129;p15"/>
          <p:cNvSpPr/>
          <p:nvPr/>
        </p:nvSpPr>
        <p:spPr>
          <a:xfrm>
            <a:off x="37240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분석 </a:t>
            </a:r>
            <a:endParaRPr b="1" sz="1700">
              <a:solidFill>
                <a:srgbClr val="FFFFFF"/>
              </a:solidFill>
            </a:endParaRPr>
          </a:p>
          <a:p>
            <a:pPr indent="0" lvl="0" marL="0" marR="0" rtl="0" algn="ctr">
              <a:lnSpc>
                <a:spcPct val="100000"/>
              </a:lnSpc>
              <a:spcBef>
                <a:spcPts val="0"/>
              </a:spcBef>
              <a:spcAft>
                <a:spcPts val="0"/>
              </a:spcAft>
              <a:buNone/>
            </a:pPr>
            <a:r>
              <a:rPr b="1" lang="ko-KR" sz="1700">
                <a:solidFill>
                  <a:srgbClr val="FFFFFF"/>
                </a:solidFill>
              </a:rPr>
              <a:t>및 모델링</a:t>
            </a:r>
            <a:endParaRPr b="1" sz="1700">
              <a:solidFill>
                <a:srgbClr val="FFFFFF"/>
              </a:solidFill>
            </a:endParaRPr>
          </a:p>
        </p:txBody>
      </p:sp>
      <p:sp>
        <p:nvSpPr>
          <p:cNvPr id="130" name="Google Shape;130;p15"/>
          <p:cNvSpPr/>
          <p:nvPr/>
        </p:nvSpPr>
        <p:spPr>
          <a:xfrm>
            <a:off x="684530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모델 활용</a:t>
            </a:r>
            <a:endParaRPr b="1" sz="1700">
              <a:solidFill>
                <a:srgbClr val="FFFFFF"/>
              </a:solidFill>
            </a:endParaRPr>
          </a:p>
        </p:txBody>
      </p:sp>
      <p:sp>
        <p:nvSpPr>
          <p:cNvPr id="131" name="Google Shape;131;p15"/>
          <p:cNvSpPr/>
          <p:nvPr/>
        </p:nvSpPr>
        <p:spPr>
          <a:xfrm>
            <a:off x="2544600"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5709025"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nvSpPr>
        <p:spPr>
          <a:xfrm>
            <a:off x="3234925" y="3063775"/>
            <a:ext cx="3032100" cy="17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latin typeface="Nanum Gothic"/>
                <a:ea typeface="Nanum Gothic"/>
                <a:cs typeface="Nanum Gothic"/>
                <a:sym typeface="Nanum Gothic"/>
              </a:rPr>
              <a:t>[데이터에서 의미 찾기]</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b="1" lang="ko-KR">
                <a:latin typeface="Nanum Gothic"/>
                <a:ea typeface="Nanum Gothic"/>
                <a:cs typeface="Nanum Gothic"/>
                <a:sym typeface="Nanum Gothic"/>
              </a:rPr>
              <a:t>사람이 데이터에서 의미 찾기</a:t>
            </a:r>
            <a:endParaRPr b="1">
              <a:latin typeface="Nanum Gothic"/>
              <a:ea typeface="Nanum Gothic"/>
              <a:cs typeface="Nanum Gothic"/>
              <a:sym typeface="Nanum Gothic"/>
            </a:endParaRPr>
          </a:p>
          <a:p>
            <a:pPr indent="0" lvl="0" marL="457200" rtl="0" algn="l">
              <a:spcBef>
                <a:spcPts val="0"/>
              </a:spcBef>
              <a:spcAft>
                <a:spcPts val="0"/>
              </a:spcAft>
              <a:buNone/>
            </a:pPr>
            <a:r>
              <a:rPr lang="ko-KR">
                <a:latin typeface="Nanum Gothic"/>
                <a:ea typeface="Nanum Gothic"/>
                <a:cs typeface="Nanum Gothic"/>
                <a:sym typeface="Nanum Gothic"/>
              </a:rPr>
              <a:t>=&gt; 컴퓨터의 학습을 잘 유도하기 위해서. (스케일링, 특성 공학 등)</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b="1" lang="ko-KR">
                <a:latin typeface="Nanum Gothic"/>
                <a:ea typeface="Nanum Gothic"/>
                <a:cs typeface="Nanum Gothic"/>
                <a:sym typeface="Nanum Gothic"/>
              </a:rPr>
              <a:t>컴퓨터가 데이터에서 의미 찾기</a:t>
            </a:r>
            <a:endParaRPr b="1">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139" name="Google Shape;139;p1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140" name="Google Shape;140;p16"/>
          <p:cNvSpPr txBox="1"/>
          <p:nvPr/>
        </p:nvSpPr>
        <p:spPr>
          <a:xfrm>
            <a:off x="461351" y="1023125"/>
            <a:ext cx="4431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 3단계</a:t>
            </a:r>
            <a:endParaRPr b="1" sz="1800">
              <a:latin typeface="Nanum Gothic"/>
              <a:ea typeface="Nanum Gothic"/>
              <a:cs typeface="Nanum Gothic"/>
              <a:sym typeface="Nanum Gothic"/>
            </a:endParaRPr>
          </a:p>
        </p:txBody>
      </p:sp>
      <p:sp>
        <p:nvSpPr>
          <p:cNvPr id="141" name="Google Shape;141;p16"/>
          <p:cNvSpPr/>
          <p:nvPr/>
        </p:nvSpPr>
        <p:spPr>
          <a:xfrm>
            <a:off x="6604147" y="1664300"/>
            <a:ext cx="2174700" cy="124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5164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수집</a:t>
            </a:r>
            <a:endParaRPr b="1" sz="1700">
              <a:solidFill>
                <a:srgbClr val="FFFFFF"/>
              </a:solidFill>
            </a:endParaRPr>
          </a:p>
        </p:txBody>
      </p:sp>
      <p:sp>
        <p:nvSpPr>
          <p:cNvPr id="143" name="Google Shape;143;p16"/>
          <p:cNvSpPr/>
          <p:nvPr/>
        </p:nvSpPr>
        <p:spPr>
          <a:xfrm>
            <a:off x="37240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분석 </a:t>
            </a:r>
            <a:endParaRPr b="1" sz="1700">
              <a:solidFill>
                <a:srgbClr val="FFFFFF"/>
              </a:solidFill>
            </a:endParaRPr>
          </a:p>
          <a:p>
            <a:pPr indent="0" lvl="0" marL="0" marR="0" rtl="0" algn="ctr">
              <a:lnSpc>
                <a:spcPct val="100000"/>
              </a:lnSpc>
              <a:spcBef>
                <a:spcPts val="0"/>
              </a:spcBef>
              <a:spcAft>
                <a:spcPts val="0"/>
              </a:spcAft>
              <a:buNone/>
            </a:pPr>
            <a:r>
              <a:rPr b="1" lang="ko-KR" sz="1700">
                <a:solidFill>
                  <a:srgbClr val="FFFFFF"/>
                </a:solidFill>
              </a:rPr>
              <a:t>및 모델링</a:t>
            </a:r>
            <a:endParaRPr b="1" sz="1700">
              <a:solidFill>
                <a:srgbClr val="FFFFFF"/>
              </a:solidFill>
            </a:endParaRPr>
          </a:p>
        </p:txBody>
      </p:sp>
      <p:sp>
        <p:nvSpPr>
          <p:cNvPr id="144" name="Google Shape;144;p16"/>
          <p:cNvSpPr/>
          <p:nvPr/>
        </p:nvSpPr>
        <p:spPr>
          <a:xfrm>
            <a:off x="684530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모델 활용</a:t>
            </a:r>
            <a:endParaRPr b="1" sz="1700">
              <a:solidFill>
                <a:srgbClr val="FFFFFF"/>
              </a:solidFill>
            </a:endParaRPr>
          </a:p>
        </p:txBody>
      </p:sp>
      <p:sp>
        <p:nvSpPr>
          <p:cNvPr id="145" name="Google Shape;145;p16"/>
          <p:cNvSpPr/>
          <p:nvPr/>
        </p:nvSpPr>
        <p:spPr>
          <a:xfrm>
            <a:off x="2544600"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5709025"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txBox="1"/>
          <p:nvPr/>
        </p:nvSpPr>
        <p:spPr>
          <a:xfrm>
            <a:off x="6088750" y="3063775"/>
            <a:ext cx="3032100" cy="17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latin typeface="Nanum Gothic"/>
                <a:ea typeface="Nanum Gothic"/>
                <a:cs typeface="Nanum Gothic"/>
                <a:sym typeface="Nanum Gothic"/>
              </a:rPr>
              <a:t>[모델 활용]</a:t>
            </a:r>
            <a:endParaRPr b="1">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추천 시스템</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예측 시스템</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전략 수립 활용</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등등..</a:t>
            </a:r>
            <a:endParaRPr>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153" name="Google Shape;153;p1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154" name="Google Shape;154;p17"/>
          <p:cNvSpPr txBox="1"/>
          <p:nvPr/>
        </p:nvSpPr>
        <p:spPr>
          <a:xfrm>
            <a:off x="461350" y="1023125"/>
            <a:ext cx="31119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우리가 지금 배울 것은?</a:t>
            </a:r>
            <a:endParaRPr b="1" sz="1800">
              <a:latin typeface="Nanum Gothic"/>
              <a:ea typeface="Nanum Gothic"/>
              <a:cs typeface="Nanum Gothic"/>
              <a:sym typeface="Nanum Gothic"/>
            </a:endParaRPr>
          </a:p>
        </p:txBody>
      </p:sp>
      <p:sp>
        <p:nvSpPr>
          <p:cNvPr id="155" name="Google Shape;155;p17"/>
          <p:cNvSpPr txBox="1"/>
          <p:nvPr/>
        </p:nvSpPr>
        <p:spPr>
          <a:xfrm>
            <a:off x="3724050" y="3273125"/>
            <a:ext cx="4089000" cy="15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solidFill>
                  <a:srgbClr val="0000FF"/>
                </a:solidFill>
                <a:highlight>
                  <a:schemeClr val="lt1"/>
                </a:highlight>
                <a:latin typeface="Nanum Gothic"/>
                <a:ea typeface="Nanum Gothic"/>
                <a:cs typeface="Nanum Gothic"/>
                <a:sym typeface="Nanum Gothic"/>
              </a:rPr>
              <a:t>머신러닝은</a:t>
            </a:r>
            <a:endParaRPr b="1" sz="1800">
              <a:solidFill>
                <a:srgbClr val="0000FF"/>
              </a:solidFill>
              <a:highlight>
                <a:schemeClr val="lt1"/>
              </a:highlight>
              <a:latin typeface="Nanum Gothic"/>
              <a:ea typeface="Nanum Gothic"/>
              <a:cs typeface="Nanum Gothic"/>
              <a:sym typeface="Nanum Gothic"/>
            </a:endParaRPr>
          </a:p>
          <a:p>
            <a:pPr indent="0" lvl="0" marL="0" rtl="0" algn="ctr">
              <a:spcBef>
                <a:spcPts val="0"/>
              </a:spcBef>
              <a:spcAft>
                <a:spcPts val="0"/>
              </a:spcAft>
              <a:buNone/>
            </a:pPr>
            <a:r>
              <a:rPr b="1" lang="ko-KR" sz="1800">
                <a:solidFill>
                  <a:srgbClr val="0000FF"/>
                </a:solidFill>
                <a:highlight>
                  <a:schemeClr val="lt1"/>
                </a:highlight>
                <a:latin typeface="Nanum Gothic"/>
                <a:ea typeface="Nanum Gothic"/>
                <a:cs typeface="Nanum Gothic"/>
                <a:sym typeface="Nanum Gothic"/>
              </a:rPr>
              <a:t>데이터에서 의미를 찾고 </a:t>
            </a:r>
            <a:endParaRPr b="1" sz="1800">
              <a:solidFill>
                <a:srgbClr val="0000FF"/>
              </a:solidFill>
              <a:highlight>
                <a:schemeClr val="lt1"/>
              </a:highlight>
              <a:latin typeface="Nanum Gothic"/>
              <a:ea typeface="Nanum Gothic"/>
              <a:cs typeface="Nanum Gothic"/>
              <a:sym typeface="Nanum Gothic"/>
            </a:endParaRPr>
          </a:p>
          <a:p>
            <a:pPr indent="0" lvl="0" marL="0" rtl="0" algn="ctr">
              <a:spcBef>
                <a:spcPts val="0"/>
              </a:spcBef>
              <a:spcAft>
                <a:spcPts val="0"/>
              </a:spcAft>
              <a:buNone/>
            </a:pPr>
            <a:r>
              <a:rPr b="1" lang="ko-KR" sz="1800">
                <a:solidFill>
                  <a:srgbClr val="0000FF"/>
                </a:solidFill>
                <a:highlight>
                  <a:schemeClr val="lt1"/>
                </a:highlight>
                <a:latin typeface="Nanum Gothic"/>
                <a:ea typeface="Nanum Gothic"/>
                <a:cs typeface="Nanum Gothic"/>
                <a:sym typeface="Nanum Gothic"/>
              </a:rPr>
              <a:t>활용하는 것!</a:t>
            </a:r>
            <a:endParaRPr b="1" sz="1800">
              <a:solidFill>
                <a:srgbClr val="0000FF"/>
              </a:solidFill>
              <a:highlight>
                <a:schemeClr val="lt1"/>
              </a:highlight>
              <a:latin typeface="Nanum Gothic"/>
              <a:ea typeface="Nanum Gothic"/>
              <a:cs typeface="Nanum Gothic"/>
              <a:sym typeface="Nanum Gothic"/>
            </a:endParaRPr>
          </a:p>
        </p:txBody>
      </p:sp>
      <p:sp>
        <p:nvSpPr>
          <p:cNvPr id="156" name="Google Shape;156;p17"/>
          <p:cNvSpPr/>
          <p:nvPr/>
        </p:nvSpPr>
        <p:spPr>
          <a:xfrm>
            <a:off x="3463063" y="1664300"/>
            <a:ext cx="2174700" cy="124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5164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수집</a:t>
            </a:r>
            <a:endParaRPr b="1" sz="1700">
              <a:solidFill>
                <a:srgbClr val="FFFFFF"/>
              </a:solidFill>
            </a:endParaRPr>
          </a:p>
        </p:txBody>
      </p:sp>
      <p:sp>
        <p:nvSpPr>
          <p:cNvPr id="158" name="Google Shape;158;p17"/>
          <p:cNvSpPr/>
          <p:nvPr/>
        </p:nvSpPr>
        <p:spPr>
          <a:xfrm>
            <a:off x="37240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분석 </a:t>
            </a:r>
            <a:endParaRPr b="1" sz="1700">
              <a:solidFill>
                <a:srgbClr val="FFFFFF"/>
              </a:solidFill>
            </a:endParaRPr>
          </a:p>
          <a:p>
            <a:pPr indent="0" lvl="0" marL="0" marR="0" rtl="0" algn="ctr">
              <a:lnSpc>
                <a:spcPct val="100000"/>
              </a:lnSpc>
              <a:spcBef>
                <a:spcPts val="0"/>
              </a:spcBef>
              <a:spcAft>
                <a:spcPts val="0"/>
              </a:spcAft>
              <a:buNone/>
            </a:pPr>
            <a:r>
              <a:rPr b="1" lang="ko-KR" sz="1700">
                <a:solidFill>
                  <a:srgbClr val="FFFFFF"/>
                </a:solidFill>
              </a:rPr>
              <a:t>및 모델링</a:t>
            </a:r>
            <a:endParaRPr b="1" sz="1700">
              <a:solidFill>
                <a:srgbClr val="FFFFFF"/>
              </a:solidFill>
            </a:endParaRPr>
          </a:p>
        </p:txBody>
      </p:sp>
      <p:sp>
        <p:nvSpPr>
          <p:cNvPr id="159" name="Google Shape;159;p17"/>
          <p:cNvSpPr/>
          <p:nvPr/>
        </p:nvSpPr>
        <p:spPr>
          <a:xfrm>
            <a:off x="684530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모델 활용</a:t>
            </a:r>
            <a:endParaRPr b="1" sz="1700">
              <a:solidFill>
                <a:srgbClr val="FFFFFF"/>
              </a:solidFill>
            </a:endParaRPr>
          </a:p>
        </p:txBody>
      </p:sp>
      <p:sp>
        <p:nvSpPr>
          <p:cNvPr id="160" name="Google Shape;160;p17"/>
          <p:cNvSpPr/>
          <p:nvPr/>
        </p:nvSpPr>
        <p:spPr>
          <a:xfrm>
            <a:off x="2544600"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5709025"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txBox="1"/>
          <p:nvPr/>
        </p:nvSpPr>
        <p:spPr>
          <a:xfrm>
            <a:off x="461350" y="3080075"/>
            <a:ext cx="3032100" cy="17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latin typeface="Nanum Gothic"/>
                <a:ea typeface="Nanum Gothic"/>
                <a:cs typeface="Nanum Gothic"/>
                <a:sym typeface="Nanum Gothic"/>
              </a:rPr>
              <a:t>[데이터에서 의미 찾기]</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b="1" lang="ko-KR">
                <a:latin typeface="Nanum Gothic"/>
                <a:ea typeface="Nanum Gothic"/>
                <a:cs typeface="Nanum Gothic"/>
                <a:sym typeface="Nanum Gothic"/>
              </a:rPr>
              <a:t>사람이 데이터에서 의미 찾기</a:t>
            </a:r>
            <a:endParaRPr b="1">
              <a:latin typeface="Nanum Gothic"/>
              <a:ea typeface="Nanum Gothic"/>
              <a:cs typeface="Nanum Gothic"/>
              <a:sym typeface="Nanum Gothic"/>
            </a:endParaRPr>
          </a:p>
          <a:p>
            <a:pPr indent="0" lvl="0" marL="457200" rtl="0" algn="l">
              <a:spcBef>
                <a:spcPts val="0"/>
              </a:spcBef>
              <a:spcAft>
                <a:spcPts val="0"/>
              </a:spcAft>
              <a:buNone/>
            </a:pPr>
            <a:r>
              <a:rPr lang="ko-KR">
                <a:latin typeface="Nanum Gothic"/>
                <a:ea typeface="Nanum Gothic"/>
                <a:cs typeface="Nanum Gothic"/>
                <a:sym typeface="Nanum Gothic"/>
              </a:rPr>
              <a:t>=&gt; 컴퓨터의 학습을 잘 유도하기 위해서. (스케일링, 특성 공학 등)</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b="1" lang="ko-KR">
                <a:latin typeface="Nanum Gothic"/>
                <a:ea typeface="Nanum Gothic"/>
                <a:cs typeface="Nanum Gothic"/>
                <a:sym typeface="Nanum Gothic"/>
              </a:rPr>
              <a:t>컴퓨터가 데이터에서 의미 찾기</a:t>
            </a:r>
            <a:endParaRPr b="1">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p>
            <a:pPr indent="0" lvl="0" marL="0" rtl="0" algn="ctr">
              <a:lnSpc>
                <a:spcPct val="90000"/>
              </a:lnSpc>
              <a:spcBef>
                <a:spcPts val="0"/>
              </a:spcBef>
              <a:spcAft>
                <a:spcPts val="0"/>
              </a:spcAft>
              <a:buClr>
                <a:schemeClr val="dk2"/>
              </a:buClr>
              <a:buSzPts val="4500"/>
              <a:buFont typeface="Lato"/>
              <a:buNone/>
            </a:pPr>
            <a:r>
              <a:rPr lang="ko-KR"/>
              <a:t>머신러닝이란?</a:t>
            </a:r>
            <a:endParaRPr/>
          </a:p>
        </p:txBody>
      </p:sp>
      <p:sp>
        <p:nvSpPr>
          <p:cNvPr id="168" name="Google Shape;168;p18"/>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750"/>
              </a:spcBef>
              <a:spcAft>
                <a:spcPts val="0"/>
              </a:spcAft>
              <a:buSzPts val="1100"/>
              <a:buNone/>
            </a:pPr>
            <a:r>
              <a:rPr lang="ko-KR"/>
              <a:t>머신러닝의 개요</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머신러닝이란?</a:t>
            </a:r>
            <a:endParaRPr/>
          </a:p>
        </p:txBody>
      </p:sp>
      <p:sp>
        <p:nvSpPr>
          <p:cNvPr id="174" name="Google Shape;174;p19"/>
          <p:cNvSpPr txBox="1"/>
          <p:nvPr/>
        </p:nvSpPr>
        <p:spPr>
          <a:xfrm>
            <a:off x="939805" y="1450925"/>
            <a:ext cx="1525500" cy="4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인공지능</a:t>
            </a:r>
            <a:endParaRPr b="1" sz="1800">
              <a:latin typeface="Nanum Gothic"/>
              <a:ea typeface="Nanum Gothic"/>
              <a:cs typeface="Nanum Gothic"/>
              <a:sym typeface="Nanum Gothic"/>
            </a:endParaRPr>
          </a:p>
        </p:txBody>
      </p:sp>
      <p:sp>
        <p:nvSpPr>
          <p:cNvPr id="175" name="Google Shape;175;p19"/>
          <p:cNvSpPr txBox="1"/>
          <p:nvPr/>
        </p:nvSpPr>
        <p:spPr>
          <a:xfrm>
            <a:off x="2854122" y="1495750"/>
            <a:ext cx="1525500" cy="4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머신러닝</a:t>
            </a:r>
            <a:endParaRPr b="1" sz="1800">
              <a:latin typeface="Nanum Gothic"/>
              <a:ea typeface="Nanum Gothic"/>
              <a:cs typeface="Nanum Gothic"/>
              <a:sym typeface="Nanum Gothic"/>
            </a:endParaRPr>
          </a:p>
        </p:txBody>
      </p:sp>
      <p:sp>
        <p:nvSpPr>
          <p:cNvPr id="176" name="Google Shape;176;p19"/>
          <p:cNvSpPr txBox="1"/>
          <p:nvPr/>
        </p:nvSpPr>
        <p:spPr>
          <a:xfrm>
            <a:off x="4768449" y="1495750"/>
            <a:ext cx="1525500" cy="4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딥러닝</a:t>
            </a:r>
            <a:endParaRPr b="1" sz="1800">
              <a:latin typeface="Nanum Gothic"/>
              <a:ea typeface="Nanum Gothic"/>
              <a:cs typeface="Nanum Gothic"/>
              <a:sym typeface="Nanum Gothic"/>
            </a:endParaRPr>
          </a:p>
        </p:txBody>
      </p:sp>
      <p:sp>
        <p:nvSpPr>
          <p:cNvPr id="177" name="Google Shape;177;p19"/>
          <p:cNvSpPr txBox="1"/>
          <p:nvPr/>
        </p:nvSpPr>
        <p:spPr>
          <a:xfrm>
            <a:off x="6682773" y="1450925"/>
            <a:ext cx="1525500" cy="4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빅데이터</a:t>
            </a:r>
            <a:endParaRPr b="1" sz="1800">
              <a:latin typeface="Nanum Gothic"/>
              <a:ea typeface="Nanum Gothic"/>
              <a:cs typeface="Nanum Gothic"/>
              <a:sym typeface="Nanum Gothic"/>
            </a:endParaRPr>
          </a:p>
        </p:txBody>
      </p:sp>
      <p:sp>
        <p:nvSpPr>
          <p:cNvPr id="178" name="Google Shape;178;p1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머신러닝이란?</a:t>
            </a:r>
            <a:endParaRPr/>
          </a:p>
        </p:txBody>
      </p:sp>
      <p:sp>
        <p:nvSpPr>
          <p:cNvPr id="184" name="Google Shape;184;p20"/>
          <p:cNvSpPr txBox="1"/>
          <p:nvPr/>
        </p:nvSpPr>
        <p:spPr>
          <a:xfrm>
            <a:off x="461351" y="1023125"/>
            <a:ext cx="1242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인공지능</a:t>
            </a:r>
            <a:endParaRPr b="1" sz="1800">
              <a:latin typeface="Nanum Gothic"/>
              <a:ea typeface="Nanum Gothic"/>
              <a:cs typeface="Nanum Gothic"/>
              <a:sym typeface="Nanum Gothic"/>
            </a:endParaRPr>
          </a:p>
        </p:txBody>
      </p:sp>
      <p:sp>
        <p:nvSpPr>
          <p:cNvPr id="185" name="Google Shape;185;p20"/>
          <p:cNvSpPr txBox="1"/>
          <p:nvPr/>
        </p:nvSpPr>
        <p:spPr>
          <a:xfrm>
            <a:off x="461350" y="1506475"/>
            <a:ext cx="84540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Artificial intelligence can be classified into three different types of systems: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b="1" lang="ko-KR">
                <a:solidFill>
                  <a:srgbClr val="222222"/>
                </a:solidFill>
                <a:highlight>
                  <a:srgbClr val="FFFFFF"/>
                </a:highlight>
                <a:latin typeface="Nanum Gothic"/>
                <a:ea typeface="Nanum Gothic"/>
                <a:cs typeface="Nanum Gothic"/>
                <a:sym typeface="Nanum Gothic"/>
              </a:rPr>
              <a:t>analytical, human-inspired, and humanized artificial intelligence</a:t>
            </a:r>
            <a:r>
              <a:rPr lang="ko-KR">
                <a:solidFill>
                  <a:srgbClr val="222222"/>
                </a:solidFill>
                <a:highlight>
                  <a:srgbClr val="FFFFFF"/>
                </a:highlight>
                <a:latin typeface="Nanum Gothic"/>
                <a:ea typeface="Nanum Gothic"/>
                <a:cs typeface="Nanum Gothic"/>
                <a:sym typeface="Nanum Gothic"/>
              </a:rPr>
              <a:t>.</a:t>
            </a:r>
            <a:endParaRPr b="1" sz="1200">
              <a:solidFill>
                <a:srgbClr val="222222"/>
              </a:solidFill>
              <a:highlight>
                <a:srgbClr val="FFFFFF"/>
              </a:highlight>
              <a:latin typeface="Nanum Gothic"/>
              <a:ea typeface="Nanum Gothic"/>
              <a:cs typeface="Nanum Gothic"/>
              <a:sym typeface="Nanum Gothic"/>
            </a:endParaRPr>
          </a:p>
        </p:txBody>
      </p:sp>
      <p:sp>
        <p:nvSpPr>
          <p:cNvPr id="186" name="Google Shape;186;p20"/>
          <p:cNvSpPr txBox="1"/>
          <p:nvPr/>
        </p:nvSpPr>
        <p:spPr>
          <a:xfrm>
            <a:off x="461350" y="2334150"/>
            <a:ext cx="8454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200">
                <a:solidFill>
                  <a:srgbClr val="222222"/>
                </a:solidFill>
                <a:highlight>
                  <a:srgbClr val="FFFFFF"/>
                </a:highlight>
                <a:latin typeface="Nanum Gothic"/>
                <a:ea typeface="Nanum Gothic"/>
                <a:cs typeface="Nanum Gothic"/>
                <a:sym typeface="Nanum Gothic"/>
              </a:rPr>
              <a:t>analytical:</a:t>
            </a:r>
            <a:r>
              <a:rPr lang="ko-KR" sz="1200">
                <a:solidFill>
                  <a:srgbClr val="222222"/>
                </a:solidFill>
                <a:highlight>
                  <a:srgbClr val="FFFFFF"/>
                </a:highlight>
                <a:latin typeface="Nanum Gothic"/>
                <a:ea typeface="Nanum Gothic"/>
                <a:cs typeface="Nanum Gothic"/>
                <a:sym typeface="Nanum Gothic"/>
              </a:rPr>
              <a:t> </a:t>
            </a:r>
            <a:r>
              <a:rPr lang="ko-KR" sz="1200">
                <a:solidFill>
                  <a:schemeClr val="dk1"/>
                </a:solidFill>
                <a:highlight>
                  <a:srgbClr val="FFFFFF"/>
                </a:highlight>
                <a:latin typeface="Nanum Gothic"/>
                <a:ea typeface="Nanum Gothic"/>
                <a:cs typeface="Nanum Gothic"/>
                <a:sym typeface="Nanum Gothic"/>
              </a:rPr>
              <a:t>generating a cognitive representation of the world and using learning based on past experience to inform future decisions.</a:t>
            </a:r>
            <a:endParaRPr sz="1200">
              <a:solidFill>
                <a:schemeClr val="dk1"/>
              </a:solidFill>
              <a:highlight>
                <a:srgbClr val="FFFFFF"/>
              </a:highlight>
              <a:latin typeface="Nanum Gothic"/>
              <a:ea typeface="Nanum Gothic"/>
              <a:cs typeface="Nanum Gothic"/>
              <a:sym typeface="Nanum Gothic"/>
            </a:endParaRPr>
          </a:p>
        </p:txBody>
      </p:sp>
      <p:sp>
        <p:nvSpPr>
          <p:cNvPr id="187" name="Google Shape;187;p20"/>
          <p:cNvSpPr txBox="1"/>
          <p:nvPr/>
        </p:nvSpPr>
        <p:spPr>
          <a:xfrm>
            <a:off x="461350" y="3496350"/>
            <a:ext cx="8454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200">
                <a:solidFill>
                  <a:srgbClr val="222222"/>
                </a:solidFill>
                <a:highlight>
                  <a:srgbClr val="FFFFFF"/>
                </a:highlight>
                <a:latin typeface="Nanum Gothic"/>
                <a:ea typeface="Nanum Gothic"/>
                <a:cs typeface="Nanum Gothic"/>
                <a:sym typeface="Nanum Gothic"/>
              </a:rPr>
              <a:t>humanized artificial intelligence: </a:t>
            </a:r>
            <a:r>
              <a:rPr lang="ko-KR" sz="1200">
                <a:solidFill>
                  <a:srgbClr val="222222"/>
                </a:solidFill>
                <a:highlight>
                  <a:srgbClr val="FFFFFF"/>
                </a:highlight>
                <a:latin typeface="Nanum Gothic"/>
                <a:ea typeface="Nanum Gothic"/>
                <a:cs typeface="Nanum Gothic"/>
                <a:sym typeface="Nanum Gothic"/>
              </a:rPr>
              <a:t>AI shows characteristics of all types of competencies (i.e., cognitive, emotional, and </a:t>
            </a:r>
            <a:r>
              <a:rPr lang="ko-KR" sz="1200" u="sng">
                <a:solidFill>
                  <a:srgbClr val="0B0080"/>
                </a:solidFill>
                <a:highlight>
                  <a:srgbClr val="FFFFFF"/>
                </a:highlight>
                <a:latin typeface="Nanum Gothic"/>
                <a:ea typeface="Nanum Gothic"/>
                <a:cs typeface="Nanum Gothic"/>
                <a:sym typeface="Nanum Gothic"/>
                <a:hlinkClick r:id="rId3"/>
              </a:rPr>
              <a:t>social intelligence</a:t>
            </a:r>
            <a:r>
              <a:rPr lang="ko-KR" sz="1200">
                <a:solidFill>
                  <a:srgbClr val="222222"/>
                </a:solidFill>
                <a:highlight>
                  <a:srgbClr val="FFFFFF"/>
                </a:highlight>
                <a:latin typeface="Nanum Gothic"/>
                <a:ea typeface="Nanum Gothic"/>
                <a:cs typeface="Nanum Gothic"/>
                <a:sym typeface="Nanum Gothic"/>
              </a:rPr>
              <a:t>), is able to be </a:t>
            </a:r>
            <a:r>
              <a:rPr lang="ko-KR" sz="1200" u="sng">
                <a:solidFill>
                  <a:srgbClr val="0B0080"/>
                </a:solidFill>
                <a:highlight>
                  <a:srgbClr val="FFFFFF"/>
                </a:highlight>
                <a:latin typeface="Nanum Gothic"/>
                <a:ea typeface="Nanum Gothic"/>
                <a:cs typeface="Nanum Gothic"/>
                <a:sym typeface="Nanum Gothic"/>
                <a:hlinkClick r:id="rId4"/>
              </a:rPr>
              <a:t>self-conscious</a:t>
            </a:r>
            <a:r>
              <a:rPr lang="ko-KR" sz="1200">
                <a:solidFill>
                  <a:srgbClr val="222222"/>
                </a:solidFill>
                <a:highlight>
                  <a:srgbClr val="FFFFFF"/>
                </a:highlight>
                <a:latin typeface="Nanum Gothic"/>
                <a:ea typeface="Nanum Gothic"/>
                <a:cs typeface="Nanum Gothic"/>
                <a:sym typeface="Nanum Gothic"/>
              </a:rPr>
              <a:t> and is </a:t>
            </a:r>
            <a:r>
              <a:rPr lang="ko-KR" sz="1200" u="sng">
                <a:solidFill>
                  <a:srgbClr val="0B0080"/>
                </a:solidFill>
                <a:highlight>
                  <a:srgbClr val="FFFFFF"/>
                </a:highlight>
                <a:latin typeface="Nanum Gothic"/>
                <a:ea typeface="Nanum Gothic"/>
                <a:cs typeface="Nanum Gothic"/>
                <a:sym typeface="Nanum Gothic"/>
                <a:hlinkClick r:id="rId5"/>
              </a:rPr>
              <a:t>self-aware</a:t>
            </a:r>
            <a:r>
              <a:rPr lang="ko-KR" sz="1200">
                <a:solidFill>
                  <a:srgbClr val="222222"/>
                </a:solidFill>
                <a:highlight>
                  <a:srgbClr val="FFFFFF"/>
                </a:highlight>
                <a:latin typeface="Nanum Gothic"/>
                <a:ea typeface="Nanum Gothic"/>
                <a:cs typeface="Nanum Gothic"/>
                <a:sym typeface="Nanum Gothic"/>
              </a:rPr>
              <a:t> in interactions with others.</a:t>
            </a:r>
            <a:endParaRPr b="1" sz="1200">
              <a:solidFill>
                <a:srgbClr val="222222"/>
              </a:solidFill>
              <a:highlight>
                <a:srgbClr val="FFFFFF"/>
              </a:highlight>
              <a:latin typeface="Nanum Gothic"/>
              <a:ea typeface="Nanum Gothic"/>
              <a:cs typeface="Nanum Gothic"/>
              <a:sym typeface="Nanum Gothic"/>
            </a:endParaRPr>
          </a:p>
        </p:txBody>
      </p:sp>
      <p:sp>
        <p:nvSpPr>
          <p:cNvPr id="188" name="Google Shape;188;p20"/>
          <p:cNvSpPr txBox="1"/>
          <p:nvPr/>
        </p:nvSpPr>
        <p:spPr>
          <a:xfrm>
            <a:off x="461350" y="2915250"/>
            <a:ext cx="8454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200">
                <a:solidFill>
                  <a:srgbClr val="222222"/>
                </a:solidFill>
                <a:highlight>
                  <a:srgbClr val="FFFFFF"/>
                </a:highlight>
                <a:latin typeface="Nanum Gothic"/>
                <a:ea typeface="Nanum Gothic"/>
                <a:cs typeface="Nanum Gothic"/>
                <a:sym typeface="Nanum Gothic"/>
              </a:rPr>
              <a:t>human-inspired: </a:t>
            </a:r>
            <a:r>
              <a:rPr lang="ko-KR" sz="1200">
                <a:solidFill>
                  <a:schemeClr val="dk1"/>
                </a:solidFill>
                <a:highlight>
                  <a:srgbClr val="FFFFFF"/>
                </a:highlight>
                <a:latin typeface="Nanum Gothic"/>
                <a:ea typeface="Nanum Gothic"/>
                <a:cs typeface="Nanum Gothic"/>
                <a:sym typeface="Nanum Gothic"/>
              </a:rPr>
              <a:t>understanding human emotions, in addition to cognitive elements, and considering them in their decision making.</a:t>
            </a:r>
            <a:endParaRPr/>
          </a:p>
        </p:txBody>
      </p:sp>
      <p:sp>
        <p:nvSpPr>
          <p:cNvPr id="189" name="Google Shape;189;p20"/>
          <p:cNvSpPr txBox="1"/>
          <p:nvPr/>
        </p:nvSpPr>
        <p:spPr>
          <a:xfrm>
            <a:off x="4622275" y="4317400"/>
            <a:ext cx="4293000" cy="27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900">
                <a:latin typeface="Nanum Gothic"/>
                <a:ea typeface="Nanum Gothic"/>
                <a:cs typeface="Nanum Gothic"/>
                <a:sym typeface="Nanum Gothic"/>
              </a:rPr>
              <a:t>출처: Wikipedia(</a:t>
            </a:r>
            <a:r>
              <a:rPr lang="ko-KR" sz="1100" u="sng">
                <a:solidFill>
                  <a:schemeClr val="hlink"/>
                </a:solidFill>
                <a:hlinkClick r:id="rId6"/>
              </a:rPr>
              <a:t>https://en.wikipedia.org/wiki/Artificial_intelligence</a:t>
            </a:r>
            <a:r>
              <a:rPr lang="ko-KR" sz="900">
                <a:latin typeface="Nanum Gothic"/>
                <a:ea typeface="Nanum Gothic"/>
                <a:cs typeface="Nanum Gothic"/>
                <a:sym typeface="Nanum Gothic"/>
              </a:rPr>
              <a:t>)</a:t>
            </a:r>
            <a:endParaRPr sz="900">
              <a:latin typeface="Nanum Gothic"/>
              <a:ea typeface="Nanum Gothic"/>
              <a:cs typeface="Nanum Gothic"/>
              <a:sym typeface="Nanum Gothic"/>
            </a:endParaRPr>
          </a:p>
        </p:txBody>
      </p:sp>
      <p:sp>
        <p:nvSpPr>
          <p:cNvPr id="190" name="Google Shape;190;p2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머신러닝이란?</a:t>
            </a:r>
            <a:endParaRPr/>
          </a:p>
        </p:txBody>
      </p:sp>
      <p:sp>
        <p:nvSpPr>
          <p:cNvPr id="196" name="Google Shape;196;p21"/>
          <p:cNvSpPr txBox="1"/>
          <p:nvPr/>
        </p:nvSpPr>
        <p:spPr>
          <a:xfrm>
            <a:off x="461351" y="1023125"/>
            <a:ext cx="1242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머신러닝</a:t>
            </a:r>
            <a:endParaRPr b="1" sz="1800">
              <a:latin typeface="Nanum Gothic"/>
              <a:ea typeface="Nanum Gothic"/>
              <a:cs typeface="Nanum Gothic"/>
              <a:sym typeface="Nanum Gothic"/>
            </a:endParaRPr>
          </a:p>
        </p:txBody>
      </p:sp>
      <p:sp>
        <p:nvSpPr>
          <p:cNvPr id="197" name="Google Shape;197;p21"/>
          <p:cNvSpPr txBox="1"/>
          <p:nvPr/>
        </p:nvSpPr>
        <p:spPr>
          <a:xfrm>
            <a:off x="461350" y="1506475"/>
            <a:ext cx="8454000" cy="15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rgbClr val="222222"/>
                </a:solidFill>
                <a:highlight>
                  <a:srgbClr val="FFFFFF"/>
                </a:highlight>
                <a:latin typeface="Nanum Gothic"/>
                <a:ea typeface="Nanum Gothic"/>
                <a:cs typeface="Nanum Gothic"/>
                <a:sym typeface="Nanum Gothic"/>
              </a:rPr>
              <a:t>Machine learning (ML) </a:t>
            </a:r>
            <a:r>
              <a:rPr lang="ko-KR">
                <a:solidFill>
                  <a:srgbClr val="222222"/>
                </a:solidFill>
                <a:highlight>
                  <a:srgbClr val="FFFFFF"/>
                </a:highlight>
                <a:latin typeface="Nanum Gothic"/>
                <a:ea typeface="Nanum Gothic"/>
                <a:cs typeface="Nanum Gothic"/>
                <a:sym typeface="Nanum Gothic"/>
              </a:rPr>
              <a:t>is the scientific study of algorithms and statistical models that computer systems use to </a:t>
            </a:r>
            <a:r>
              <a:rPr b="1" lang="ko-KR">
                <a:solidFill>
                  <a:srgbClr val="222222"/>
                </a:solidFill>
                <a:highlight>
                  <a:srgbClr val="FFFFFF"/>
                </a:highlight>
                <a:latin typeface="Nanum Gothic"/>
                <a:ea typeface="Nanum Gothic"/>
                <a:cs typeface="Nanum Gothic"/>
                <a:sym typeface="Nanum Gothic"/>
              </a:rPr>
              <a:t>effectively perform a specific task without using explicit instructions</a:t>
            </a:r>
            <a:r>
              <a:rPr lang="ko-KR">
                <a:solidFill>
                  <a:srgbClr val="222222"/>
                </a:solidFill>
                <a:highlight>
                  <a:srgbClr val="FFFFFF"/>
                </a:highlight>
                <a:latin typeface="Nanum Gothic"/>
                <a:ea typeface="Nanum Gothic"/>
                <a:cs typeface="Nanum Gothic"/>
                <a:sym typeface="Nanum Gothic"/>
              </a:rPr>
              <a:t>, relying on patterns and inference instead.</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It is seen as a</a:t>
            </a:r>
            <a:r>
              <a:rPr b="1" lang="ko-KR">
                <a:solidFill>
                  <a:srgbClr val="222222"/>
                </a:solidFill>
                <a:highlight>
                  <a:srgbClr val="FFFFFF"/>
                </a:highlight>
                <a:latin typeface="Nanum Gothic"/>
                <a:ea typeface="Nanum Gothic"/>
                <a:cs typeface="Nanum Gothic"/>
                <a:sym typeface="Nanum Gothic"/>
              </a:rPr>
              <a:t> subset of artificial intelligence.</a:t>
            </a:r>
            <a:r>
              <a:rPr lang="ko-KR">
                <a:solidFill>
                  <a:srgbClr val="222222"/>
                </a:solidFill>
                <a:highlight>
                  <a:srgbClr val="FFFFFF"/>
                </a:highlight>
                <a:latin typeface="Nanum Gothic"/>
                <a:ea typeface="Nanum Gothic"/>
                <a:cs typeface="Nanum Gothic"/>
                <a:sym typeface="Nanum Gothic"/>
              </a:rPr>
              <a:t> Machine learning algorithms build a mathematical model based on sample data, known as "training data", in order to make predictions or decisions without being explicitly programmed to perform the task.</a:t>
            </a:r>
            <a:endParaRPr>
              <a:solidFill>
                <a:srgbClr val="222222"/>
              </a:solidFill>
              <a:highlight>
                <a:srgbClr val="FFFFFF"/>
              </a:highlight>
              <a:latin typeface="Nanum Gothic"/>
              <a:ea typeface="Nanum Gothic"/>
              <a:cs typeface="Nanum Gothic"/>
              <a:sym typeface="Nanum Gothic"/>
            </a:endParaRPr>
          </a:p>
        </p:txBody>
      </p:sp>
      <p:sp>
        <p:nvSpPr>
          <p:cNvPr id="198" name="Google Shape;198;p21"/>
          <p:cNvSpPr txBox="1"/>
          <p:nvPr/>
        </p:nvSpPr>
        <p:spPr>
          <a:xfrm>
            <a:off x="4622275" y="4317400"/>
            <a:ext cx="4293000" cy="27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900">
                <a:latin typeface="Nanum Gothic"/>
                <a:ea typeface="Nanum Gothic"/>
                <a:cs typeface="Nanum Gothic"/>
                <a:sym typeface="Nanum Gothic"/>
              </a:rPr>
              <a:t>출처: Wikipedia(</a:t>
            </a:r>
            <a:r>
              <a:rPr lang="ko-KR" sz="1100" u="sng">
                <a:solidFill>
                  <a:schemeClr val="hlink"/>
                </a:solidFill>
                <a:hlinkClick r:id="rId3"/>
              </a:rPr>
              <a:t>https://en.wikipedia.org/wiki/Machine_learning</a:t>
            </a:r>
            <a:r>
              <a:rPr lang="ko-KR" sz="900">
                <a:latin typeface="Nanum Gothic"/>
                <a:ea typeface="Nanum Gothic"/>
                <a:cs typeface="Nanum Gothic"/>
                <a:sym typeface="Nanum Gothic"/>
              </a:rPr>
              <a:t>)</a:t>
            </a:r>
            <a:endParaRPr sz="900">
              <a:latin typeface="Nanum Gothic"/>
              <a:ea typeface="Nanum Gothic"/>
              <a:cs typeface="Nanum Gothic"/>
              <a:sym typeface="Nanum Gothic"/>
            </a:endParaRPr>
          </a:p>
        </p:txBody>
      </p:sp>
      <p:sp>
        <p:nvSpPr>
          <p:cNvPr id="199" name="Google Shape;199;p2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머신러닝이란?</a:t>
            </a:r>
            <a:endParaRPr/>
          </a:p>
        </p:txBody>
      </p:sp>
      <p:sp>
        <p:nvSpPr>
          <p:cNvPr id="205" name="Google Shape;205;p22"/>
          <p:cNvSpPr txBox="1"/>
          <p:nvPr/>
        </p:nvSpPr>
        <p:spPr>
          <a:xfrm>
            <a:off x="461351" y="1023125"/>
            <a:ext cx="1242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딥러닝</a:t>
            </a:r>
            <a:endParaRPr b="1" sz="1800">
              <a:latin typeface="Nanum Gothic"/>
              <a:ea typeface="Nanum Gothic"/>
              <a:cs typeface="Nanum Gothic"/>
              <a:sym typeface="Nanum Gothic"/>
            </a:endParaRPr>
          </a:p>
        </p:txBody>
      </p:sp>
      <p:sp>
        <p:nvSpPr>
          <p:cNvPr id="206" name="Google Shape;206;p22"/>
          <p:cNvSpPr txBox="1"/>
          <p:nvPr/>
        </p:nvSpPr>
        <p:spPr>
          <a:xfrm>
            <a:off x="461350" y="1506475"/>
            <a:ext cx="8454000" cy="15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rgbClr val="222222"/>
                </a:solidFill>
                <a:highlight>
                  <a:srgbClr val="FFFFFF"/>
                </a:highlight>
                <a:latin typeface="Nanum Gothic"/>
                <a:ea typeface="Nanum Gothic"/>
                <a:cs typeface="Nanum Gothic"/>
                <a:sym typeface="Nanum Gothic"/>
              </a:rPr>
              <a:t>Deep learning</a:t>
            </a:r>
            <a:r>
              <a:rPr lang="ko-KR">
                <a:solidFill>
                  <a:srgbClr val="222222"/>
                </a:solidFill>
                <a:highlight>
                  <a:srgbClr val="FFFFFF"/>
                </a:highlight>
                <a:latin typeface="Nanum Gothic"/>
                <a:ea typeface="Nanum Gothic"/>
                <a:cs typeface="Nanum Gothic"/>
                <a:sym typeface="Nanum Gothic"/>
              </a:rPr>
              <a:t> (deep structured learning or hierarchical learning)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is </a:t>
            </a:r>
            <a:r>
              <a:rPr b="1" lang="ko-KR">
                <a:solidFill>
                  <a:srgbClr val="222222"/>
                </a:solidFill>
                <a:highlight>
                  <a:srgbClr val="FFFFFF"/>
                </a:highlight>
                <a:latin typeface="Nanum Gothic"/>
                <a:ea typeface="Nanum Gothic"/>
                <a:cs typeface="Nanum Gothic"/>
                <a:sym typeface="Nanum Gothic"/>
              </a:rPr>
              <a:t>part of a broader family of machine learning methods</a:t>
            </a:r>
            <a:r>
              <a:rPr lang="ko-KR">
                <a:solidFill>
                  <a:srgbClr val="222222"/>
                </a:solidFill>
                <a:highlight>
                  <a:srgbClr val="FFFFFF"/>
                </a:highlight>
                <a:latin typeface="Nanum Gothic"/>
                <a:ea typeface="Nanum Gothic"/>
                <a:cs typeface="Nanum Gothic"/>
                <a:sym typeface="Nanum Gothic"/>
              </a:rPr>
              <a:t> based on the layers used in artificial </a:t>
            </a:r>
            <a:r>
              <a:rPr b="1" lang="ko-KR">
                <a:solidFill>
                  <a:srgbClr val="222222"/>
                </a:solidFill>
                <a:highlight>
                  <a:srgbClr val="FFFFFF"/>
                </a:highlight>
                <a:latin typeface="Nanum Gothic"/>
                <a:ea typeface="Nanum Gothic"/>
                <a:cs typeface="Nanum Gothic"/>
                <a:sym typeface="Nanum Gothic"/>
              </a:rPr>
              <a:t>neural networks.</a:t>
            </a:r>
            <a:endParaRPr b="1">
              <a:solidFill>
                <a:srgbClr val="222222"/>
              </a:solidFill>
              <a:highlight>
                <a:srgbClr val="FFFFFF"/>
              </a:highlight>
              <a:latin typeface="Nanum Gothic"/>
              <a:ea typeface="Nanum Gothic"/>
              <a:cs typeface="Nanum Gothic"/>
              <a:sym typeface="Nanum Gothic"/>
            </a:endParaRPr>
          </a:p>
        </p:txBody>
      </p:sp>
      <p:sp>
        <p:nvSpPr>
          <p:cNvPr id="207" name="Google Shape;207;p22"/>
          <p:cNvSpPr txBox="1"/>
          <p:nvPr/>
        </p:nvSpPr>
        <p:spPr>
          <a:xfrm>
            <a:off x="5104150" y="4317400"/>
            <a:ext cx="3811200" cy="27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900">
                <a:latin typeface="Nanum Gothic"/>
                <a:ea typeface="Nanum Gothic"/>
                <a:cs typeface="Nanum Gothic"/>
                <a:sym typeface="Nanum Gothic"/>
              </a:rPr>
              <a:t>출처: Wikipedia(</a:t>
            </a:r>
            <a:r>
              <a:rPr lang="ko-KR" sz="1100" u="sng">
                <a:solidFill>
                  <a:schemeClr val="hlink"/>
                </a:solidFill>
                <a:hlinkClick r:id="rId3"/>
              </a:rPr>
              <a:t>https://en.wikipedia.org/wiki/Deep_learning</a:t>
            </a:r>
            <a:r>
              <a:rPr lang="ko-KR" sz="900">
                <a:latin typeface="Nanum Gothic"/>
                <a:ea typeface="Nanum Gothic"/>
                <a:cs typeface="Nanum Gothic"/>
                <a:sym typeface="Nanum Gothic"/>
              </a:rPr>
              <a:t>)</a:t>
            </a:r>
            <a:endParaRPr sz="900">
              <a:latin typeface="Nanum Gothic"/>
              <a:ea typeface="Nanum Gothic"/>
              <a:cs typeface="Nanum Gothic"/>
              <a:sym typeface="Nanum Gothic"/>
            </a:endParaRPr>
          </a:p>
        </p:txBody>
      </p:sp>
      <p:sp>
        <p:nvSpPr>
          <p:cNvPr id="208" name="Google Shape;208;p2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3"/>
          <p:cNvSpPr/>
          <p:nvPr/>
        </p:nvSpPr>
        <p:spPr>
          <a:xfrm>
            <a:off x="587725" y="1173875"/>
            <a:ext cx="2167200" cy="3294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머신러닝이란?</a:t>
            </a:r>
            <a:endParaRPr/>
          </a:p>
        </p:txBody>
      </p:sp>
      <p:sp>
        <p:nvSpPr>
          <p:cNvPr id="215" name="Google Shape;215;p23"/>
          <p:cNvSpPr/>
          <p:nvPr/>
        </p:nvSpPr>
        <p:spPr>
          <a:xfrm>
            <a:off x="5454116" y="1173875"/>
            <a:ext cx="3102300" cy="2315100"/>
          </a:xfrm>
          <a:prstGeom prst="roundRect">
            <a:avLst>
              <a:gd fmla="val 16667" name="adj"/>
            </a:avLst>
          </a:prstGeom>
          <a:solidFill>
            <a:srgbClr val="FFFFFF"/>
          </a:solid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046550" y="1759000"/>
            <a:ext cx="2442900" cy="1465500"/>
          </a:xfrm>
          <a:prstGeom prst="roundRect">
            <a:avLst>
              <a:gd fmla="val 16667" name="adj"/>
            </a:avLst>
          </a:prstGeom>
          <a:solidFill>
            <a:srgbClr val="FFFFFF"/>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382700" y="2283275"/>
            <a:ext cx="1770600" cy="818100"/>
          </a:xfrm>
          <a:prstGeom prst="roundRect">
            <a:avLst>
              <a:gd fmla="val 16667" name="adj"/>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txBox="1"/>
          <p:nvPr/>
        </p:nvSpPr>
        <p:spPr>
          <a:xfrm>
            <a:off x="5711325" y="1328400"/>
            <a:ext cx="1501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solidFill>
                  <a:srgbClr val="1155CC"/>
                </a:solidFill>
                <a:latin typeface="Nanum Gothic"/>
                <a:ea typeface="Nanum Gothic"/>
                <a:cs typeface="Nanum Gothic"/>
                <a:sym typeface="Nanum Gothic"/>
              </a:rPr>
              <a:t>인공지능(AI)</a:t>
            </a:r>
            <a:endParaRPr b="1" sz="1600">
              <a:solidFill>
                <a:srgbClr val="1155CC"/>
              </a:solidFill>
              <a:latin typeface="Nanum Gothic"/>
              <a:ea typeface="Nanum Gothic"/>
              <a:cs typeface="Nanum Gothic"/>
              <a:sym typeface="Nanum Gothic"/>
            </a:endParaRPr>
          </a:p>
        </p:txBody>
      </p:sp>
      <p:sp>
        <p:nvSpPr>
          <p:cNvPr id="219" name="Google Shape;219;p23"/>
          <p:cNvSpPr txBox="1"/>
          <p:nvPr/>
        </p:nvSpPr>
        <p:spPr>
          <a:xfrm>
            <a:off x="6136125" y="1830550"/>
            <a:ext cx="1501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solidFill>
                  <a:srgbClr val="38761D"/>
                </a:solidFill>
                <a:latin typeface="Nanum Gothic"/>
                <a:ea typeface="Nanum Gothic"/>
                <a:cs typeface="Nanum Gothic"/>
                <a:sym typeface="Nanum Gothic"/>
              </a:rPr>
              <a:t>머신러닝 (ML)</a:t>
            </a:r>
            <a:endParaRPr b="1" sz="1600">
              <a:solidFill>
                <a:srgbClr val="38761D"/>
              </a:solidFill>
              <a:latin typeface="Nanum Gothic"/>
              <a:ea typeface="Nanum Gothic"/>
              <a:cs typeface="Nanum Gothic"/>
              <a:sym typeface="Nanum Gothic"/>
            </a:endParaRPr>
          </a:p>
        </p:txBody>
      </p:sp>
      <p:sp>
        <p:nvSpPr>
          <p:cNvPr id="220" name="Google Shape;220;p23"/>
          <p:cNvSpPr txBox="1"/>
          <p:nvPr/>
        </p:nvSpPr>
        <p:spPr>
          <a:xfrm>
            <a:off x="6382700" y="2410475"/>
            <a:ext cx="1770600" cy="5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solidFill>
                  <a:srgbClr val="990000"/>
                </a:solidFill>
                <a:latin typeface="Nanum Gothic"/>
                <a:ea typeface="Nanum Gothic"/>
                <a:cs typeface="Nanum Gothic"/>
                <a:sym typeface="Nanum Gothic"/>
              </a:rPr>
              <a:t>딥러닝</a:t>
            </a:r>
            <a:endParaRPr b="1" sz="1600">
              <a:solidFill>
                <a:srgbClr val="990000"/>
              </a:solidFill>
              <a:latin typeface="Nanum Gothic"/>
              <a:ea typeface="Nanum Gothic"/>
              <a:cs typeface="Nanum Gothic"/>
              <a:sym typeface="Nanum Gothic"/>
            </a:endParaRPr>
          </a:p>
          <a:p>
            <a:pPr indent="0" lvl="0" marL="0" rtl="0" algn="ctr">
              <a:spcBef>
                <a:spcPts val="0"/>
              </a:spcBef>
              <a:spcAft>
                <a:spcPts val="0"/>
              </a:spcAft>
              <a:buNone/>
            </a:pPr>
            <a:r>
              <a:rPr b="1" lang="ko-KR" sz="1600">
                <a:solidFill>
                  <a:srgbClr val="990000"/>
                </a:solidFill>
                <a:latin typeface="Nanum Gothic"/>
                <a:ea typeface="Nanum Gothic"/>
                <a:cs typeface="Nanum Gothic"/>
                <a:sym typeface="Nanum Gothic"/>
              </a:rPr>
              <a:t>(Deep Learining)</a:t>
            </a:r>
            <a:endParaRPr b="1" sz="1600">
              <a:solidFill>
                <a:srgbClr val="990000"/>
              </a:solidFill>
              <a:latin typeface="Nanum Gothic"/>
              <a:ea typeface="Nanum Gothic"/>
              <a:cs typeface="Nanum Gothic"/>
              <a:sym typeface="Nanum Gothic"/>
            </a:endParaRPr>
          </a:p>
        </p:txBody>
      </p:sp>
      <p:sp>
        <p:nvSpPr>
          <p:cNvPr id="221" name="Google Shape;221;p23"/>
          <p:cNvSpPr/>
          <p:nvPr/>
        </p:nvSpPr>
        <p:spPr>
          <a:xfrm>
            <a:off x="2921550" y="2232775"/>
            <a:ext cx="10533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1144675" y="1825725"/>
            <a:ext cx="1053300" cy="41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Data1</a:t>
            </a:r>
            <a:endParaRPr>
              <a:latin typeface="Nanum Gothic"/>
              <a:ea typeface="Nanum Gothic"/>
              <a:cs typeface="Nanum Gothic"/>
              <a:sym typeface="Nanum Gothic"/>
            </a:endParaRPr>
          </a:p>
        </p:txBody>
      </p:sp>
      <p:sp>
        <p:nvSpPr>
          <p:cNvPr id="223" name="Google Shape;223;p23"/>
          <p:cNvSpPr/>
          <p:nvPr/>
        </p:nvSpPr>
        <p:spPr>
          <a:xfrm>
            <a:off x="1144675" y="2536900"/>
            <a:ext cx="1053300" cy="41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Data2</a:t>
            </a:r>
            <a:endParaRPr>
              <a:latin typeface="Nanum Gothic"/>
              <a:ea typeface="Nanum Gothic"/>
              <a:cs typeface="Nanum Gothic"/>
              <a:sym typeface="Nanum Gothic"/>
            </a:endParaRPr>
          </a:p>
        </p:txBody>
      </p:sp>
      <p:sp>
        <p:nvSpPr>
          <p:cNvPr id="224" name="Google Shape;224;p23"/>
          <p:cNvSpPr/>
          <p:nvPr/>
        </p:nvSpPr>
        <p:spPr>
          <a:xfrm>
            <a:off x="1144675" y="3714600"/>
            <a:ext cx="1053300" cy="41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DataN</a:t>
            </a:r>
            <a:endParaRPr>
              <a:latin typeface="Nanum Gothic"/>
              <a:ea typeface="Nanum Gothic"/>
              <a:cs typeface="Nanum Gothic"/>
              <a:sym typeface="Nanum Gothic"/>
            </a:endParaRPr>
          </a:p>
        </p:txBody>
      </p:sp>
      <p:sp>
        <p:nvSpPr>
          <p:cNvPr id="225" name="Google Shape;225;p23"/>
          <p:cNvSpPr txBox="1"/>
          <p:nvPr/>
        </p:nvSpPr>
        <p:spPr>
          <a:xfrm>
            <a:off x="920575" y="1308100"/>
            <a:ext cx="1501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anum Gothic"/>
                <a:ea typeface="Nanum Gothic"/>
                <a:cs typeface="Nanum Gothic"/>
                <a:sym typeface="Nanum Gothic"/>
              </a:rPr>
              <a:t>빅데이터</a:t>
            </a:r>
            <a:endParaRPr b="1" sz="1600">
              <a:latin typeface="Nanum Gothic"/>
              <a:ea typeface="Nanum Gothic"/>
              <a:cs typeface="Nanum Gothic"/>
              <a:sym typeface="Nanum Gothic"/>
            </a:endParaRPr>
          </a:p>
        </p:txBody>
      </p:sp>
      <p:sp>
        <p:nvSpPr>
          <p:cNvPr id="226" name="Google Shape;226;p23"/>
          <p:cNvSpPr txBox="1"/>
          <p:nvPr/>
        </p:nvSpPr>
        <p:spPr>
          <a:xfrm>
            <a:off x="920575" y="3179600"/>
            <a:ext cx="1501500" cy="309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ko-KR" sz="1600">
                <a:latin typeface="Nanum Gothic"/>
                <a:ea typeface="Nanum Gothic"/>
                <a:cs typeface="Nanum Gothic"/>
                <a:sym typeface="Nanum Gothic"/>
              </a:rPr>
              <a:t>...</a:t>
            </a:r>
            <a:endParaRPr b="1" sz="1600">
              <a:latin typeface="Nanum Gothic"/>
              <a:ea typeface="Nanum Gothic"/>
              <a:cs typeface="Nanum Gothic"/>
              <a:sym typeface="Nanum Gothic"/>
            </a:endParaRPr>
          </a:p>
        </p:txBody>
      </p:sp>
      <p:sp>
        <p:nvSpPr>
          <p:cNvPr id="227" name="Google Shape;227;p2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머신러닝이란?</a:t>
            </a:r>
            <a:endParaRPr/>
          </a:p>
        </p:txBody>
      </p:sp>
      <p:sp>
        <p:nvSpPr>
          <p:cNvPr id="233" name="Google Shape;233;p2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234" name="Google Shape;234;p24"/>
          <p:cNvSpPr txBox="1"/>
          <p:nvPr/>
        </p:nvSpPr>
        <p:spPr>
          <a:xfrm>
            <a:off x="403026" y="805100"/>
            <a:ext cx="2967600" cy="40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800">
                <a:solidFill>
                  <a:srgbClr val="595959"/>
                </a:solidFill>
                <a:latin typeface="Nanum Gothic"/>
                <a:ea typeface="Nanum Gothic"/>
                <a:cs typeface="Nanum Gothic"/>
                <a:sym typeface="Nanum Gothic"/>
              </a:rPr>
              <a:t>A.I. vs ML vs DL</a:t>
            </a:r>
            <a:r>
              <a:rPr b="1" lang="ko-KR" sz="1800">
                <a:solidFill>
                  <a:srgbClr val="595959"/>
                </a:solidFill>
                <a:latin typeface="Arial"/>
                <a:ea typeface="Arial"/>
                <a:cs typeface="Arial"/>
                <a:sym typeface="Arial"/>
              </a:rPr>
              <a:t> </a:t>
            </a:r>
            <a:endParaRPr b="1" sz="1800">
              <a:solidFill>
                <a:srgbClr val="595959"/>
              </a:solidFill>
              <a:latin typeface="Arial"/>
              <a:ea typeface="Arial"/>
              <a:cs typeface="Arial"/>
              <a:sym typeface="Arial"/>
            </a:endParaRPr>
          </a:p>
        </p:txBody>
      </p:sp>
      <p:sp>
        <p:nvSpPr>
          <p:cNvPr id="235" name="Google Shape;235;p24"/>
          <p:cNvSpPr/>
          <p:nvPr/>
        </p:nvSpPr>
        <p:spPr>
          <a:xfrm>
            <a:off x="676000" y="1316100"/>
            <a:ext cx="8050200" cy="337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ko-KR" sz="1200">
                <a:solidFill>
                  <a:srgbClr val="595959"/>
                </a:solidFill>
                <a:latin typeface="Arial"/>
                <a:ea typeface="Arial"/>
                <a:cs typeface="Arial"/>
                <a:sym typeface="Arial"/>
              </a:rPr>
              <a:t>- 인공지능</a:t>
            </a:r>
            <a:endParaRPr b="1" sz="12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외부 관찰자에게 인간처럼 스마트하게 소프트웨어를 작동시키는 폭넓은 방법, 알고리즘 및 기술</a:t>
            </a:r>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머신러닝, 컴퓨터 비전, 자연어 처리, 로봇 공학 및 그와 관련된 모든 주제를 포괄하는 개념</a:t>
            </a:r>
            <a:br>
              <a:rPr lang="ko-KR" sz="1200">
                <a:solidFill>
                  <a:srgbClr val="595959"/>
                </a:solidFill>
              </a:rPr>
            </a:br>
            <a:endParaRPr sz="1200">
              <a:solidFill>
                <a:srgbClr val="262626"/>
              </a:solidFill>
              <a:latin typeface="Arial"/>
              <a:ea typeface="Arial"/>
              <a:cs typeface="Arial"/>
              <a:sym typeface="Arial"/>
            </a:endParaRPr>
          </a:p>
          <a:p>
            <a:pPr indent="0" lvl="0" marL="0" marR="0" rtl="0" algn="l">
              <a:lnSpc>
                <a:spcPct val="150000"/>
              </a:lnSpc>
              <a:spcBef>
                <a:spcPts val="0"/>
              </a:spcBef>
              <a:spcAft>
                <a:spcPts val="0"/>
              </a:spcAft>
              <a:buNone/>
            </a:pPr>
            <a:r>
              <a:rPr b="1" lang="ko-KR" sz="1200">
                <a:solidFill>
                  <a:srgbClr val="595959"/>
                </a:solidFill>
                <a:latin typeface="Arial"/>
                <a:ea typeface="Arial"/>
                <a:cs typeface="Arial"/>
                <a:sym typeface="Arial"/>
              </a:rPr>
              <a:t>- 머신러닝</a:t>
            </a:r>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더 많은 데이터 축적을 통해 성능을 개선할 수 있도록 하는 다양한 알고리즘과 방법론</a:t>
            </a:r>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신경망, 서포트 벡터 머신, 결정 트리, 베이지안 신뢰 네트워크, k 최근접 이웃, 자기 조직화 지도, 사례 기반 추론, </a:t>
            </a:r>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인스턴스 기반 학습, 은닉 마르코프 모델, 회귀 기법</a:t>
            </a:r>
            <a:endParaRPr sz="12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t/>
            </a:r>
            <a:endParaRPr sz="1200">
              <a:solidFill>
                <a:srgbClr val="262626"/>
              </a:solidFill>
              <a:latin typeface="Arial"/>
              <a:ea typeface="Arial"/>
              <a:cs typeface="Arial"/>
              <a:sym typeface="Arial"/>
            </a:endParaRPr>
          </a:p>
          <a:p>
            <a:pPr indent="0" lvl="0" marL="0" marR="0" rtl="0" algn="l">
              <a:lnSpc>
                <a:spcPct val="150000"/>
              </a:lnSpc>
              <a:spcBef>
                <a:spcPts val="0"/>
              </a:spcBef>
              <a:spcAft>
                <a:spcPts val="0"/>
              </a:spcAft>
              <a:buNone/>
            </a:pPr>
            <a:r>
              <a:rPr b="1" lang="ko-KR" sz="1200">
                <a:solidFill>
                  <a:srgbClr val="595959"/>
                </a:solidFill>
                <a:latin typeface="Arial"/>
                <a:ea typeface="Arial"/>
                <a:cs typeface="Arial"/>
                <a:sym typeface="Arial"/>
              </a:rPr>
              <a:t>- 딥 러닝</a:t>
            </a:r>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신경망(Neural Network)을 부르는 다른 이름</a:t>
            </a:r>
            <a:endParaRPr/>
          </a:p>
          <a:p>
            <a:pPr indent="0" lvl="0" marL="0" marR="0" rtl="0" algn="l">
              <a:lnSpc>
                <a:spcPct val="150000"/>
              </a:lnSpc>
              <a:spcBef>
                <a:spcPts val="0"/>
              </a:spcBef>
              <a:spcAft>
                <a:spcPts val="0"/>
              </a:spcAft>
              <a:buNone/>
            </a:pPr>
            <a:r>
              <a:rPr lang="ko-KR" sz="1200">
                <a:solidFill>
                  <a:srgbClr val="595959"/>
                </a:solidFill>
                <a:latin typeface="Arial"/>
                <a:ea typeface="Arial"/>
                <a:cs typeface="Arial"/>
                <a:sym typeface="Arial"/>
              </a:rPr>
              <a:t>여러 개의 히든 레이어를 통해 깊게 학습한다고 해서 붙여진 이름</a:t>
            </a:r>
            <a:endParaRPr/>
          </a:p>
        </p:txBody>
      </p:sp>
      <p:cxnSp>
        <p:nvCxnSpPr>
          <p:cNvPr id="236" name="Google Shape;236;p24"/>
          <p:cNvCxnSpPr/>
          <p:nvPr/>
        </p:nvCxnSpPr>
        <p:spPr>
          <a:xfrm>
            <a:off x="459025" y="1233450"/>
            <a:ext cx="31410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Google Shape;49;p7"/>
          <p:cNvSpPr txBox="1"/>
          <p:nvPr/>
        </p:nvSpPr>
        <p:spPr>
          <a:xfrm>
            <a:off x="1529675" y="667400"/>
            <a:ext cx="6647700" cy="3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4300">
                <a:latin typeface="Nanum Gothic"/>
                <a:ea typeface="Nanum Gothic"/>
                <a:cs typeface="Nanum Gothic"/>
                <a:sym typeface="Nanum Gothic"/>
              </a:rPr>
              <a:t>NAME: 신윤수</a:t>
            </a:r>
            <a:endParaRPr sz="4300">
              <a:latin typeface="Nanum Gothic"/>
              <a:ea typeface="Nanum Gothic"/>
              <a:cs typeface="Nanum Gothic"/>
              <a:sym typeface="Nanum Gothic"/>
            </a:endParaRPr>
          </a:p>
          <a:p>
            <a:pPr indent="0" lvl="0" marL="0" rtl="0" algn="ctr">
              <a:spcBef>
                <a:spcPts val="0"/>
              </a:spcBef>
              <a:spcAft>
                <a:spcPts val="0"/>
              </a:spcAft>
              <a:buNone/>
            </a:pPr>
            <a:r>
              <a:rPr lang="ko-KR" sz="4300" u="sng">
                <a:solidFill>
                  <a:schemeClr val="hlink"/>
                </a:solidFill>
                <a:latin typeface="Nanum Gothic"/>
                <a:ea typeface="Nanum Gothic"/>
                <a:cs typeface="Nanum Gothic"/>
                <a:sym typeface="Nanum Gothic"/>
                <a:hlinkClick r:id="rId3"/>
              </a:rPr>
              <a:t>ys@betweak.com</a:t>
            </a:r>
            <a:endParaRPr sz="4300">
              <a:latin typeface="Nanum Gothic"/>
              <a:ea typeface="Nanum Gothic"/>
              <a:cs typeface="Nanum Gothic"/>
              <a:sym typeface="Nanum Gothic"/>
            </a:endParaRPr>
          </a:p>
          <a:p>
            <a:pPr indent="0" lvl="0" marL="0" rtl="0" algn="ctr">
              <a:spcBef>
                <a:spcPts val="0"/>
              </a:spcBef>
              <a:spcAft>
                <a:spcPts val="0"/>
              </a:spcAft>
              <a:buNone/>
            </a:pPr>
            <a:r>
              <a:t/>
            </a:r>
            <a:endParaRPr sz="4300">
              <a:latin typeface="Nanum Gothic"/>
              <a:ea typeface="Nanum Gothic"/>
              <a:cs typeface="Nanum Gothic"/>
              <a:sym typeface="Nanum Gothic"/>
            </a:endParaRPr>
          </a:p>
          <a:p>
            <a:pPr indent="0" lvl="0" marL="0" rtl="0" algn="ctr">
              <a:spcBef>
                <a:spcPts val="0"/>
              </a:spcBef>
              <a:spcAft>
                <a:spcPts val="0"/>
              </a:spcAft>
              <a:buNone/>
            </a:pPr>
            <a:r>
              <a:t/>
            </a:r>
            <a:endParaRPr sz="4300">
              <a:latin typeface="Nanum Gothic"/>
              <a:ea typeface="Nanum Gothic"/>
              <a:cs typeface="Nanum Gothic"/>
              <a:sym typeface="Nanum Gothic"/>
            </a:endParaRPr>
          </a:p>
          <a:p>
            <a:pPr indent="0" lvl="0" marL="0" rtl="0" algn="ctr">
              <a:spcBef>
                <a:spcPts val="0"/>
              </a:spcBef>
              <a:spcAft>
                <a:spcPts val="0"/>
              </a:spcAft>
              <a:buNone/>
            </a:pPr>
            <a:r>
              <a:rPr lang="ko-KR" sz="4300">
                <a:latin typeface="Nanum Gothic"/>
                <a:ea typeface="Nanum Gothic"/>
                <a:cs typeface="Nanum Gothic"/>
                <a:sym typeface="Nanum Gothic"/>
              </a:rPr>
              <a:t>010-8678-6073</a:t>
            </a:r>
            <a:endParaRPr sz="4300">
              <a:latin typeface="Nanum Gothic"/>
              <a:ea typeface="Nanum Gothic"/>
              <a:cs typeface="Nanum Gothic"/>
              <a:sym typeface="Nanum Gothic"/>
            </a:endParaRPr>
          </a:p>
          <a:p>
            <a:pPr indent="0" lvl="0" marL="0" rtl="0" algn="ctr">
              <a:spcBef>
                <a:spcPts val="0"/>
              </a:spcBef>
              <a:spcAft>
                <a:spcPts val="0"/>
              </a:spcAft>
              <a:buNone/>
            </a:pPr>
            <a:r>
              <a:t/>
            </a:r>
            <a:endParaRPr sz="4300">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머신러닝의 유명한 정의</a:t>
            </a:r>
            <a:endParaRPr/>
          </a:p>
        </p:txBody>
      </p:sp>
      <p:sp>
        <p:nvSpPr>
          <p:cNvPr id="242" name="Google Shape;242;p2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243" name="Google Shape;243;p25"/>
          <p:cNvSpPr txBox="1"/>
          <p:nvPr/>
        </p:nvSpPr>
        <p:spPr>
          <a:xfrm>
            <a:off x="968550" y="1228691"/>
            <a:ext cx="7217100" cy="378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rgbClr val="000000"/>
              </a:buClr>
              <a:buSzPts val="1100"/>
              <a:buFont typeface="Arial"/>
              <a:buNone/>
            </a:pPr>
            <a:r>
              <a:rPr i="1" lang="ko-KR" sz="1500">
                <a:latin typeface="Lora"/>
                <a:ea typeface="Lora"/>
                <a:cs typeface="Lora"/>
                <a:sym typeface="Lora"/>
              </a:rPr>
              <a:t>“Not explicitily programmed &amp; With task, performance measure, experience”</a:t>
            </a:r>
            <a:endParaRPr i="1" sz="1100">
              <a:latin typeface="Lora"/>
              <a:ea typeface="Lora"/>
              <a:cs typeface="Lora"/>
              <a:sym typeface="Lora"/>
            </a:endParaRPr>
          </a:p>
        </p:txBody>
      </p:sp>
      <p:sp>
        <p:nvSpPr>
          <p:cNvPr id="244" name="Google Shape;244;p25"/>
          <p:cNvSpPr txBox="1"/>
          <p:nvPr/>
        </p:nvSpPr>
        <p:spPr>
          <a:xfrm>
            <a:off x="707799" y="1733038"/>
            <a:ext cx="7242000" cy="1383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KR" sz="1400">
                <a:solidFill>
                  <a:srgbClr val="262626"/>
                </a:solidFill>
                <a:latin typeface="Arial"/>
                <a:ea typeface="Arial"/>
                <a:cs typeface="Arial"/>
                <a:sym typeface="Arial"/>
              </a:rPr>
              <a:t>“Field of study that </a:t>
            </a:r>
            <a:r>
              <a:rPr b="1" lang="ko-KR" sz="1400">
                <a:solidFill>
                  <a:srgbClr val="262626"/>
                </a:solidFill>
              </a:rPr>
              <a:t>gives computers the ability to learn without being explicitly programmed</a:t>
            </a:r>
            <a:r>
              <a:rPr lang="ko-KR" sz="1400">
                <a:solidFill>
                  <a:srgbClr val="262626"/>
                </a:solidFill>
                <a:latin typeface="Arial"/>
                <a:ea typeface="Arial"/>
                <a:cs typeface="Arial"/>
                <a:sym typeface="Arial"/>
              </a:rPr>
              <a:t>” </a:t>
            </a:r>
            <a:r>
              <a:rPr lang="ko-KR">
                <a:solidFill>
                  <a:srgbClr val="262626"/>
                </a:solidFill>
              </a:rPr>
              <a:t>–</a:t>
            </a:r>
            <a:r>
              <a:rPr lang="ko-KR" sz="1400">
                <a:solidFill>
                  <a:srgbClr val="262626"/>
                </a:solidFill>
                <a:latin typeface="Arial"/>
                <a:ea typeface="Arial"/>
                <a:cs typeface="Arial"/>
                <a:sym typeface="Arial"/>
              </a:rPr>
              <a:t> Arthur Samuel (1959)</a:t>
            </a:r>
            <a:endParaRPr sz="1400"/>
          </a:p>
          <a:p>
            <a:pPr indent="0" lvl="0" marL="0" marR="0" rtl="0" algn="l">
              <a:spcBef>
                <a:spcPts val="0"/>
              </a:spcBef>
              <a:spcAft>
                <a:spcPts val="0"/>
              </a:spcAft>
              <a:buNone/>
            </a:pPr>
            <a:r>
              <a:t/>
            </a:r>
            <a:endParaRPr sz="1400">
              <a:solidFill>
                <a:srgbClr val="262626"/>
              </a:solidFill>
              <a:latin typeface="Arial"/>
              <a:ea typeface="Arial"/>
              <a:cs typeface="Arial"/>
              <a:sym typeface="Arial"/>
            </a:endParaRPr>
          </a:p>
          <a:p>
            <a:pPr indent="0" lvl="0" marL="0" marR="0" rtl="0" algn="l">
              <a:spcBef>
                <a:spcPts val="0"/>
              </a:spcBef>
              <a:spcAft>
                <a:spcPts val="0"/>
              </a:spcAft>
              <a:buNone/>
            </a:pPr>
            <a:r>
              <a:rPr lang="ko-KR" sz="1400">
                <a:solidFill>
                  <a:srgbClr val="262626"/>
                </a:solidFill>
                <a:latin typeface="Arial"/>
                <a:ea typeface="Arial"/>
                <a:cs typeface="Arial"/>
                <a:sym typeface="Arial"/>
              </a:rPr>
              <a:t>“A computer program is said to learn from experience E with respect to some class of tasks T and performance measure P, if its performance at tasks in T, as measured by P, improves with experience E” – T.Michell(1997)</a:t>
            </a:r>
            <a:endParaRPr sz="1400"/>
          </a:p>
        </p:txBody>
      </p:sp>
      <p:sp>
        <p:nvSpPr>
          <p:cNvPr id="245" name="Google Shape;245;p25"/>
          <p:cNvSpPr/>
          <p:nvPr/>
        </p:nvSpPr>
        <p:spPr>
          <a:xfrm>
            <a:off x="779681" y="3310380"/>
            <a:ext cx="3234600" cy="1014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KR" sz="1200">
                <a:solidFill>
                  <a:srgbClr val="262626"/>
                </a:solidFill>
                <a:latin typeface="Arial"/>
                <a:ea typeface="Arial"/>
                <a:cs typeface="Arial"/>
                <a:sym typeface="Arial"/>
              </a:rPr>
              <a:t>Example1: A program for </a:t>
            </a:r>
            <a:r>
              <a:rPr lang="ko-KR" sz="1200">
                <a:solidFill>
                  <a:srgbClr val="262626"/>
                </a:solidFill>
              </a:rPr>
              <a:t>Go</a:t>
            </a:r>
            <a:endParaRPr sz="1200">
              <a:solidFill>
                <a:srgbClr val="262626"/>
              </a:solidFill>
              <a:latin typeface="Arial"/>
              <a:ea typeface="Arial"/>
              <a:cs typeface="Arial"/>
              <a:sym typeface="Arial"/>
            </a:endParaRPr>
          </a:p>
          <a:p>
            <a:pPr indent="0" lvl="0" marL="0" marR="0" rtl="0" algn="l">
              <a:spcBef>
                <a:spcPts val="0"/>
              </a:spcBef>
              <a:spcAft>
                <a:spcPts val="0"/>
              </a:spcAft>
              <a:buNone/>
            </a:pPr>
            <a:r>
              <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ko-KR" sz="1200">
                <a:solidFill>
                  <a:srgbClr val="262626"/>
                </a:solidFill>
                <a:latin typeface="Arial"/>
                <a:ea typeface="Arial"/>
                <a:cs typeface="Arial"/>
                <a:sym typeface="Arial"/>
              </a:rPr>
              <a:t>T: Playing </a:t>
            </a:r>
            <a:r>
              <a:rPr lang="ko-KR" sz="1200">
                <a:solidFill>
                  <a:srgbClr val="262626"/>
                </a:solidFill>
              </a:rPr>
              <a:t>Go</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ko-KR" sz="1200">
                <a:solidFill>
                  <a:srgbClr val="262626"/>
                </a:solidFill>
                <a:latin typeface="Arial"/>
                <a:ea typeface="Arial"/>
                <a:cs typeface="Arial"/>
                <a:sym typeface="Arial"/>
              </a:rPr>
              <a:t>P: Win or Lose</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ko-KR" sz="1200">
                <a:solidFill>
                  <a:srgbClr val="262626"/>
                </a:solidFill>
                <a:latin typeface="Arial"/>
                <a:ea typeface="Arial"/>
                <a:cs typeface="Arial"/>
                <a:sym typeface="Arial"/>
              </a:rPr>
              <a:t>E: The number of Games</a:t>
            </a:r>
            <a:endParaRPr sz="1200">
              <a:solidFill>
                <a:srgbClr val="262626"/>
              </a:solidFill>
              <a:latin typeface="Arial"/>
              <a:ea typeface="Arial"/>
              <a:cs typeface="Arial"/>
              <a:sym typeface="Arial"/>
            </a:endParaRPr>
          </a:p>
        </p:txBody>
      </p:sp>
      <p:sp>
        <p:nvSpPr>
          <p:cNvPr id="246" name="Google Shape;246;p25"/>
          <p:cNvSpPr/>
          <p:nvPr/>
        </p:nvSpPr>
        <p:spPr>
          <a:xfrm>
            <a:off x="4196700" y="3338208"/>
            <a:ext cx="4130700" cy="1014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KR" sz="1200">
                <a:solidFill>
                  <a:srgbClr val="262626"/>
                </a:solidFill>
                <a:latin typeface="Arial"/>
                <a:ea typeface="Arial"/>
                <a:cs typeface="Arial"/>
                <a:sym typeface="Arial"/>
              </a:rPr>
              <a:t>Example2: Spam mail Detection</a:t>
            </a:r>
            <a:endParaRPr sz="1200">
              <a:solidFill>
                <a:srgbClr val="262626"/>
              </a:solidFill>
              <a:latin typeface="Arial"/>
              <a:ea typeface="Arial"/>
              <a:cs typeface="Arial"/>
              <a:sym typeface="Arial"/>
            </a:endParaRPr>
          </a:p>
          <a:p>
            <a:pPr indent="0" lvl="0" marL="0" marR="0" rtl="0" algn="l">
              <a:spcBef>
                <a:spcPts val="0"/>
              </a:spcBef>
              <a:spcAft>
                <a:spcPts val="0"/>
              </a:spcAft>
              <a:buNone/>
            </a:pPr>
            <a:r>
              <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ko-KR" sz="1200">
                <a:solidFill>
                  <a:srgbClr val="262626"/>
                </a:solidFill>
                <a:latin typeface="Arial"/>
                <a:ea typeface="Arial"/>
                <a:cs typeface="Arial"/>
                <a:sym typeface="Arial"/>
              </a:rPr>
              <a:t>T: Classifying emails as spam or ham</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ko-KR" sz="1200">
                <a:solidFill>
                  <a:srgbClr val="262626"/>
                </a:solidFill>
                <a:latin typeface="Arial"/>
                <a:ea typeface="Arial"/>
                <a:cs typeface="Arial"/>
                <a:sym typeface="Arial"/>
              </a:rPr>
              <a:t>P: spam or ham</a:t>
            </a:r>
            <a:endParaRPr sz="1200">
              <a:solidFill>
                <a:srgbClr val="262626"/>
              </a:solidFill>
              <a:latin typeface="Arial"/>
              <a:ea typeface="Arial"/>
              <a:cs typeface="Arial"/>
              <a:sym typeface="Arial"/>
            </a:endParaRPr>
          </a:p>
          <a:p>
            <a:pPr indent="0" lvl="0" marL="0" marR="0" rtl="0" algn="l">
              <a:spcBef>
                <a:spcPts val="0"/>
              </a:spcBef>
              <a:spcAft>
                <a:spcPts val="0"/>
              </a:spcAft>
              <a:buNone/>
            </a:pPr>
            <a:r>
              <a:rPr lang="ko-KR" sz="1200">
                <a:solidFill>
                  <a:srgbClr val="262626"/>
                </a:solidFill>
                <a:latin typeface="Arial"/>
                <a:ea typeface="Arial"/>
                <a:cs typeface="Arial"/>
                <a:sym typeface="Arial"/>
              </a:rPr>
              <a:t>E: The number of classified emails</a:t>
            </a:r>
            <a:endParaRPr sz="1200">
              <a:solidFill>
                <a:srgbClr val="262626"/>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전통적인 프로그래밍과 머신러닝</a:t>
            </a:r>
            <a:endParaRPr/>
          </a:p>
        </p:txBody>
      </p:sp>
      <p:sp>
        <p:nvSpPr>
          <p:cNvPr id="252" name="Google Shape;252;p2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253" name="Google Shape;253;p26"/>
          <p:cNvSpPr/>
          <p:nvPr/>
        </p:nvSpPr>
        <p:spPr>
          <a:xfrm>
            <a:off x="712125" y="2206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KR">
                <a:solidFill>
                  <a:schemeClr val="dk1"/>
                </a:solidFill>
              </a:rPr>
              <a:t>문제연구</a:t>
            </a:r>
            <a:endParaRPr/>
          </a:p>
        </p:txBody>
      </p:sp>
      <p:cxnSp>
        <p:nvCxnSpPr>
          <p:cNvPr id="254" name="Google Shape;254;p26"/>
          <p:cNvCxnSpPr>
            <a:stCxn id="253" idx="3"/>
            <a:endCxn id="255" idx="1"/>
          </p:cNvCxnSpPr>
          <p:nvPr/>
        </p:nvCxnSpPr>
        <p:spPr>
          <a:xfrm>
            <a:off x="1692825" y="2451675"/>
            <a:ext cx="911100" cy="0"/>
          </a:xfrm>
          <a:prstGeom prst="straightConnector1">
            <a:avLst/>
          </a:prstGeom>
          <a:noFill/>
          <a:ln cap="flat" cmpd="sng" w="9525">
            <a:solidFill>
              <a:schemeClr val="dk2"/>
            </a:solidFill>
            <a:prstDash val="solid"/>
            <a:round/>
            <a:headEnd len="med" w="med" type="none"/>
            <a:tailEnd len="med" w="med" type="stealth"/>
          </a:ln>
        </p:spPr>
      </p:cxnSp>
      <p:sp>
        <p:nvSpPr>
          <p:cNvPr id="255" name="Google Shape;255;p26"/>
          <p:cNvSpPr/>
          <p:nvPr/>
        </p:nvSpPr>
        <p:spPr>
          <a:xfrm>
            <a:off x="2603913" y="2206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코드 작성</a:t>
            </a:r>
            <a:endParaRPr/>
          </a:p>
          <a:p>
            <a:pPr indent="0" lvl="0" marL="0" rtl="0" algn="ctr">
              <a:spcBef>
                <a:spcPts val="0"/>
              </a:spcBef>
              <a:spcAft>
                <a:spcPts val="0"/>
              </a:spcAft>
              <a:buNone/>
            </a:pPr>
            <a:r>
              <a:rPr lang="ko-KR"/>
              <a:t>(규칙 추가)</a:t>
            </a:r>
            <a:endParaRPr/>
          </a:p>
        </p:txBody>
      </p:sp>
      <p:cxnSp>
        <p:nvCxnSpPr>
          <p:cNvPr id="256" name="Google Shape;256;p26"/>
          <p:cNvCxnSpPr>
            <a:stCxn id="255" idx="3"/>
            <a:endCxn id="257" idx="1"/>
          </p:cNvCxnSpPr>
          <p:nvPr/>
        </p:nvCxnSpPr>
        <p:spPr>
          <a:xfrm>
            <a:off x="3584613" y="2451675"/>
            <a:ext cx="1060800" cy="0"/>
          </a:xfrm>
          <a:prstGeom prst="straightConnector1">
            <a:avLst/>
          </a:prstGeom>
          <a:noFill/>
          <a:ln cap="flat" cmpd="sng" w="9525">
            <a:solidFill>
              <a:schemeClr val="dk2"/>
            </a:solidFill>
            <a:prstDash val="solid"/>
            <a:round/>
            <a:headEnd len="med" w="med" type="none"/>
            <a:tailEnd len="med" w="med" type="stealth"/>
          </a:ln>
        </p:spPr>
      </p:cxnSp>
      <p:sp>
        <p:nvSpPr>
          <p:cNvPr id="257" name="Google Shape;257;p26"/>
          <p:cNvSpPr/>
          <p:nvPr/>
        </p:nvSpPr>
        <p:spPr>
          <a:xfrm>
            <a:off x="4645425" y="2206575"/>
            <a:ext cx="1489800" cy="49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테스트</a:t>
            </a:r>
            <a:endParaRPr/>
          </a:p>
        </p:txBody>
      </p:sp>
      <p:cxnSp>
        <p:nvCxnSpPr>
          <p:cNvPr id="258" name="Google Shape;258;p26"/>
          <p:cNvCxnSpPr>
            <a:stCxn id="257" idx="2"/>
            <a:endCxn id="253" idx="2"/>
          </p:cNvCxnSpPr>
          <p:nvPr/>
        </p:nvCxnSpPr>
        <p:spPr>
          <a:xfrm rot="5400000">
            <a:off x="3296175" y="603225"/>
            <a:ext cx="600" cy="41877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259" name="Google Shape;259;p26"/>
          <p:cNvCxnSpPr>
            <a:stCxn id="257" idx="3"/>
            <a:endCxn id="260" idx="1"/>
          </p:cNvCxnSpPr>
          <p:nvPr/>
        </p:nvCxnSpPr>
        <p:spPr>
          <a:xfrm>
            <a:off x="6135225" y="2451675"/>
            <a:ext cx="703800" cy="0"/>
          </a:xfrm>
          <a:prstGeom prst="straightConnector1">
            <a:avLst/>
          </a:prstGeom>
          <a:noFill/>
          <a:ln cap="flat" cmpd="sng" w="9525">
            <a:solidFill>
              <a:schemeClr val="dk2"/>
            </a:solidFill>
            <a:prstDash val="solid"/>
            <a:round/>
            <a:headEnd len="med" w="med" type="none"/>
            <a:tailEnd len="med" w="med" type="stealth"/>
          </a:ln>
        </p:spPr>
      </p:cxnSp>
      <p:sp>
        <p:nvSpPr>
          <p:cNvPr id="260" name="Google Shape;260;p26"/>
          <p:cNvSpPr/>
          <p:nvPr/>
        </p:nvSpPr>
        <p:spPr>
          <a:xfrm>
            <a:off x="6839125" y="2206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디플로이</a:t>
            </a:r>
            <a:endParaRPr/>
          </a:p>
        </p:txBody>
      </p:sp>
      <p:sp>
        <p:nvSpPr>
          <p:cNvPr id="261" name="Google Shape;261;p26"/>
          <p:cNvSpPr txBox="1"/>
          <p:nvPr/>
        </p:nvSpPr>
        <p:spPr>
          <a:xfrm>
            <a:off x="2123400" y="2946725"/>
            <a:ext cx="2296200" cy="49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스팸 단어 추가</a:t>
            </a:r>
            <a:endParaRPr>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패턴 추가</a:t>
            </a:r>
            <a:endParaRPr>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제어문(if문, for문)</a:t>
            </a:r>
            <a:endParaRPr>
              <a:latin typeface="Nanum Gothic"/>
              <a:ea typeface="Nanum Gothic"/>
              <a:cs typeface="Nanum Gothic"/>
              <a:sym typeface="Nanum Gothic"/>
            </a:endParaRPr>
          </a:p>
        </p:txBody>
      </p:sp>
      <p:sp>
        <p:nvSpPr>
          <p:cNvPr id="262" name="Google Shape;262;p26"/>
          <p:cNvSpPr txBox="1"/>
          <p:nvPr/>
        </p:nvSpPr>
        <p:spPr>
          <a:xfrm>
            <a:off x="3450575" y="10696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&lt;전통적 프로그래밍&gt;</a:t>
            </a:r>
            <a:endParaRPr b="1">
              <a:latin typeface="Nanum Gothic"/>
              <a:ea typeface="Nanum Gothic"/>
              <a:cs typeface="Nanum Gothic"/>
              <a:sym typeface="Nanum Gothic"/>
            </a:endParaRPr>
          </a:p>
        </p:txBody>
      </p:sp>
      <p:sp>
        <p:nvSpPr>
          <p:cNvPr id="263" name="Google Shape;263;p26"/>
          <p:cNvSpPr txBox="1"/>
          <p:nvPr/>
        </p:nvSpPr>
        <p:spPr>
          <a:xfrm>
            <a:off x="307725" y="1578588"/>
            <a:ext cx="2296200" cy="49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스팸 단어 파악</a:t>
            </a:r>
            <a:endParaRPr>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패턴 파악</a:t>
            </a:r>
            <a:endParaRPr>
              <a:latin typeface="Nanum Gothic"/>
              <a:ea typeface="Nanum Gothic"/>
              <a:cs typeface="Nanum Gothic"/>
              <a:sym typeface="Nanum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전통적인 프로그래밍과 머신러닝</a:t>
            </a:r>
            <a:endParaRPr/>
          </a:p>
        </p:txBody>
      </p:sp>
      <p:sp>
        <p:nvSpPr>
          <p:cNvPr id="269" name="Google Shape;269;p2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270" name="Google Shape;270;p27"/>
          <p:cNvSpPr/>
          <p:nvPr/>
        </p:nvSpPr>
        <p:spPr>
          <a:xfrm>
            <a:off x="712125" y="2206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KR">
                <a:solidFill>
                  <a:schemeClr val="dk1"/>
                </a:solidFill>
              </a:rPr>
              <a:t>문제연구</a:t>
            </a:r>
            <a:endParaRPr/>
          </a:p>
        </p:txBody>
      </p:sp>
      <p:cxnSp>
        <p:nvCxnSpPr>
          <p:cNvPr id="271" name="Google Shape;271;p27"/>
          <p:cNvCxnSpPr>
            <a:stCxn id="270" idx="3"/>
            <a:endCxn id="272" idx="1"/>
          </p:cNvCxnSpPr>
          <p:nvPr/>
        </p:nvCxnSpPr>
        <p:spPr>
          <a:xfrm>
            <a:off x="1692825" y="2451675"/>
            <a:ext cx="911100" cy="0"/>
          </a:xfrm>
          <a:prstGeom prst="straightConnector1">
            <a:avLst/>
          </a:prstGeom>
          <a:noFill/>
          <a:ln cap="flat" cmpd="sng" w="9525">
            <a:solidFill>
              <a:schemeClr val="dk2"/>
            </a:solidFill>
            <a:prstDash val="solid"/>
            <a:round/>
            <a:headEnd len="med" w="med" type="none"/>
            <a:tailEnd len="med" w="med" type="stealth"/>
          </a:ln>
        </p:spPr>
      </p:cxnSp>
      <p:sp>
        <p:nvSpPr>
          <p:cNvPr id="272" name="Google Shape;272;p27"/>
          <p:cNvSpPr/>
          <p:nvPr/>
        </p:nvSpPr>
        <p:spPr>
          <a:xfrm>
            <a:off x="2603913" y="2206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코드 작성</a:t>
            </a:r>
            <a:endParaRPr/>
          </a:p>
          <a:p>
            <a:pPr indent="0" lvl="0" marL="0" rtl="0" algn="ctr">
              <a:spcBef>
                <a:spcPts val="0"/>
              </a:spcBef>
              <a:spcAft>
                <a:spcPts val="0"/>
              </a:spcAft>
              <a:buNone/>
            </a:pPr>
            <a:r>
              <a:rPr lang="ko-KR"/>
              <a:t>(규칙 추가)</a:t>
            </a:r>
            <a:endParaRPr/>
          </a:p>
        </p:txBody>
      </p:sp>
      <p:cxnSp>
        <p:nvCxnSpPr>
          <p:cNvPr id="273" name="Google Shape;273;p27"/>
          <p:cNvCxnSpPr>
            <a:stCxn id="272" idx="3"/>
            <a:endCxn id="274" idx="1"/>
          </p:cNvCxnSpPr>
          <p:nvPr/>
        </p:nvCxnSpPr>
        <p:spPr>
          <a:xfrm>
            <a:off x="3584613" y="2451675"/>
            <a:ext cx="1060800" cy="0"/>
          </a:xfrm>
          <a:prstGeom prst="straightConnector1">
            <a:avLst/>
          </a:prstGeom>
          <a:noFill/>
          <a:ln cap="flat" cmpd="sng" w="9525">
            <a:solidFill>
              <a:schemeClr val="dk2"/>
            </a:solidFill>
            <a:prstDash val="solid"/>
            <a:round/>
            <a:headEnd len="med" w="med" type="none"/>
            <a:tailEnd len="med" w="med" type="stealth"/>
          </a:ln>
        </p:spPr>
      </p:cxnSp>
      <p:sp>
        <p:nvSpPr>
          <p:cNvPr id="274" name="Google Shape;274;p27"/>
          <p:cNvSpPr/>
          <p:nvPr/>
        </p:nvSpPr>
        <p:spPr>
          <a:xfrm>
            <a:off x="4645425" y="2206575"/>
            <a:ext cx="1489800" cy="49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테스트</a:t>
            </a:r>
            <a:endParaRPr/>
          </a:p>
        </p:txBody>
      </p:sp>
      <p:cxnSp>
        <p:nvCxnSpPr>
          <p:cNvPr id="275" name="Google Shape;275;p27"/>
          <p:cNvCxnSpPr>
            <a:stCxn id="274" idx="2"/>
            <a:endCxn id="270" idx="2"/>
          </p:cNvCxnSpPr>
          <p:nvPr/>
        </p:nvCxnSpPr>
        <p:spPr>
          <a:xfrm rot="5400000">
            <a:off x="3296175" y="603225"/>
            <a:ext cx="600" cy="41877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276" name="Google Shape;276;p27"/>
          <p:cNvCxnSpPr>
            <a:stCxn id="274" idx="3"/>
            <a:endCxn id="277" idx="1"/>
          </p:cNvCxnSpPr>
          <p:nvPr/>
        </p:nvCxnSpPr>
        <p:spPr>
          <a:xfrm>
            <a:off x="6135225" y="2451675"/>
            <a:ext cx="703800" cy="0"/>
          </a:xfrm>
          <a:prstGeom prst="straightConnector1">
            <a:avLst/>
          </a:prstGeom>
          <a:noFill/>
          <a:ln cap="flat" cmpd="sng" w="9525">
            <a:solidFill>
              <a:schemeClr val="dk2"/>
            </a:solidFill>
            <a:prstDash val="solid"/>
            <a:round/>
            <a:headEnd len="med" w="med" type="none"/>
            <a:tailEnd len="med" w="med" type="stealth"/>
          </a:ln>
        </p:spPr>
      </p:cxnSp>
      <p:sp>
        <p:nvSpPr>
          <p:cNvPr id="277" name="Google Shape;277;p27"/>
          <p:cNvSpPr/>
          <p:nvPr/>
        </p:nvSpPr>
        <p:spPr>
          <a:xfrm>
            <a:off x="6839125" y="2206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디플로이</a:t>
            </a:r>
            <a:endParaRPr/>
          </a:p>
        </p:txBody>
      </p:sp>
      <p:sp>
        <p:nvSpPr>
          <p:cNvPr id="278" name="Google Shape;278;p27"/>
          <p:cNvSpPr txBox="1"/>
          <p:nvPr/>
        </p:nvSpPr>
        <p:spPr>
          <a:xfrm>
            <a:off x="2123400" y="2946725"/>
            <a:ext cx="2296200" cy="49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스팸 단어 추가</a:t>
            </a:r>
            <a:endParaRPr>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패턴 추가</a:t>
            </a:r>
            <a:endParaRPr>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제어문(if문, for문)</a:t>
            </a:r>
            <a:endParaRPr>
              <a:latin typeface="Nanum Gothic"/>
              <a:ea typeface="Nanum Gothic"/>
              <a:cs typeface="Nanum Gothic"/>
              <a:sym typeface="Nanum Gothic"/>
            </a:endParaRPr>
          </a:p>
        </p:txBody>
      </p:sp>
      <p:sp>
        <p:nvSpPr>
          <p:cNvPr id="279" name="Google Shape;279;p27"/>
          <p:cNvSpPr txBox="1"/>
          <p:nvPr/>
        </p:nvSpPr>
        <p:spPr>
          <a:xfrm>
            <a:off x="3450575" y="10696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&lt;전통적 프로그래밍&gt;</a:t>
            </a:r>
            <a:endParaRPr b="1">
              <a:latin typeface="Nanum Gothic"/>
              <a:ea typeface="Nanum Gothic"/>
              <a:cs typeface="Nanum Gothic"/>
              <a:sym typeface="Nanum Gothic"/>
            </a:endParaRPr>
          </a:p>
        </p:txBody>
      </p:sp>
      <p:sp>
        <p:nvSpPr>
          <p:cNvPr id="280" name="Google Shape;280;p27"/>
          <p:cNvSpPr txBox="1"/>
          <p:nvPr/>
        </p:nvSpPr>
        <p:spPr>
          <a:xfrm>
            <a:off x="307725" y="1578588"/>
            <a:ext cx="2296200" cy="49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스팸 단어 파악</a:t>
            </a:r>
            <a:endParaRPr>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a:latin typeface="Nanum Gothic"/>
                <a:ea typeface="Nanum Gothic"/>
                <a:cs typeface="Nanum Gothic"/>
                <a:sym typeface="Nanum Gothic"/>
              </a:rPr>
              <a:t>패턴 파악</a:t>
            </a:r>
            <a:endParaRPr>
              <a:latin typeface="Nanum Gothic"/>
              <a:ea typeface="Nanum Gothic"/>
              <a:cs typeface="Nanum Gothic"/>
              <a:sym typeface="Nanum Gothic"/>
            </a:endParaRPr>
          </a:p>
        </p:txBody>
      </p:sp>
      <p:sp>
        <p:nvSpPr>
          <p:cNvPr id="281" name="Google Shape;281;p27"/>
          <p:cNvSpPr txBox="1"/>
          <p:nvPr/>
        </p:nvSpPr>
        <p:spPr>
          <a:xfrm>
            <a:off x="3088176" y="4008175"/>
            <a:ext cx="2967600" cy="40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2000">
                <a:solidFill>
                  <a:srgbClr val="0000FF"/>
                </a:solidFill>
                <a:latin typeface="Nanum Gothic"/>
                <a:ea typeface="Nanum Gothic"/>
                <a:cs typeface="Nanum Gothic"/>
                <a:sym typeface="Nanum Gothic"/>
              </a:rPr>
              <a:t>학습의 주체 = 인간</a:t>
            </a:r>
            <a:endParaRPr b="1" sz="2000">
              <a:solidFill>
                <a:srgbClr val="0000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전통적인 프로그래밍과 머신러닝</a:t>
            </a:r>
            <a:endParaRPr/>
          </a:p>
        </p:txBody>
      </p:sp>
      <p:sp>
        <p:nvSpPr>
          <p:cNvPr id="287" name="Google Shape;287;p2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288" name="Google Shape;288;p28"/>
          <p:cNvSpPr/>
          <p:nvPr/>
        </p:nvSpPr>
        <p:spPr>
          <a:xfrm>
            <a:off x="1626525"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문제연구</a:t>
            </a:r>
            <a:endParaRPr/>
          </a:p>
        </p:txBody>
      </p:sp>
      <p:cxnSp>
        <p:nvCxnSpPr>
          <p:cNvPr id="289" name="Google Shape;289;p28"/>
          <p:cNvCxnSpPr>
            <a:stCxn id="288" idx="3"/>
            <a:endCxn id="290" idx="1"/>
          </p:cNvCxnSpPr>
          <p:nvPr/>
        </p:nvCxnSpPr>
        <p:spPr>
          <a:xfrm>
            <a:off x="2607225" y="3213675"/>
            <a:ext cx="911100" cy="0"/>
          </a:xfrm>
          <a:prstGeom prst="straightConnector1">
            <a:avLst/>
          </a:prstGeom>
          <a:noFill/>
          <a:ln cap="flat" cmpd="sng" w="9525">
            <a:solidFill>
              <a:schemeClr val="dk2"/>
            </a:solidFill>
            <a:prstDash val="solid"/>
            <a:round/>
            <a:headEnd len="med" w="med" type="none"/>
            <a:tailEnd len="med" w="med" type="stealth"/>
          </a:ln>
        </p:spPr>
      </p:cxnSp>
      <p:sp>
        <p:nvSpPr>
          <p:cNvPr id="290" name="Google Shape;290;p28"/>
          <p:cNvSpPr/>
          <p:nvPr/>
        </p:nvSpPr>
        <p:spPr>
          <a:xfrm>
            <a:off x="3518313"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머신러닝 알고리즘</a:t>
            </a:r>
            <a:endParaRPr/>
          </a:p>
        </p:txBody>
      </p:sp>
      <p:cxnSp>
        <p:nvCxnSpPr>
          <p:cNvPr id="291" name="Google Shape;291;p28"/>
          <p:cNvCxnSpPr>
            <a:stCxn id="290" idx="3"/>
            <a:endCxn id="292" idx="1"/>
          </p:cNvCxnSpPr>
          <p:nvPr/>
        </p:nvCxnSpPr>
        <p:spPr>
          <a:xfrm>
            <a:off x="4499013" y="3213675"/>
            <a:ext cx="1060800" cy="0"/>
          </a:xfrm>
          <a:prstGeom prst="straightConnector1">
            <a:avLst/>
          </a:prstGeom>
          <a:noFill/>
          <a:ln cap="flat" cmpd="sng" w="9525">
            <a:solidFill>
              <a:schemeClr val="dk2"/>
            </a:solidFill>
            <a:prstDash val="solid"/>
            <a:round/>
            <a:headEnd len="med" w="med" type="none"/>
            <a:tailEnd len="med" w="med" type="stealth"/>
          </a:ln>
        </p:spPr>
      </p:cxnSp>
      <p:sp>
        <p:nvSpPr>
          <p:cNvPr id="292" name="Google Shape;292;p28"/>
          <p:cNvSpPr/>
          <p:nvPr/>
        </p:nvSpPr>
        <p:spPr>
          <a:xfrm>
            <a:off x="5559825" y="2968575"/>
            <a:ext cx="1489800" cy="49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테스트</a:t>
            </a:r>
            <a:endParaRPr/>
          </a:p>
        </p:txBody>
      </p:sp>
      <p:cxnSp>
        <p:nvCxnSpPr>
          <p:cNvPr id="293" name="Google Shape;293;p28"/>
          <p:cNvCxnSpPr>
            <a:stCxn id="292" idx="2"/>
            <a:endCxn id="290" idx="2"/>
          </p:cNvCxnSpPr>
          <p:nvPr/>
        </p:nvCxnSpPr>
        <p:spPr>
          <a:xfrm rot="5400000">
            <a:off x="5156325" y="2310975"/>
            <a:ext cx="600" cy="22962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294" name="Google Shape;294;p28"/>
          <p:cNvCxnSpPr>
            <a:stCxn id="292" idx="3"/>
            <a:endCxn id="295" idx="1"/>
          </p:cNvCxnSpPr>
          <p:nvPr/>
        </p:nvCxnSpPr>
        <p:spPr>
          <a:xfrm>
            <a:off x="7049625" y="3213675"/>
            <a:ext cx="703800" cy="0"/>
          </a:xfrm>
          <a:prstGeom prst="straightConnector1">
            <a:avLst/>
          </a:prstGeom>
          <a:noFill/>
          <a:ln cap="flat" cmpd="sng" w="9525">
            <a:solidFill>
              <a:schemeClr val="dk2"/>
            </a:solidFill>
            <a:prstDash val="solid"/>
            <a:round/>
            <a:headEnd len="med" w="med" type="none"/>
            <a:tailEnd len="med" w="med" type="stealth"/>
          </a:ln>
        </p:spPr>
      </p:cxnSp>
      <p:sp>
        <p:nvSpPr>
          <p:cNvPr id="295" name="Google Shape;295;p28"/>
          <p:cNvSpPr/>
          <p:nvPr/>
        </p:nvSpPr>
        <p:spPr>
          <a:xfrm>
            <a:off x="7753525"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디플로이</a:t>
            </a:r>
            <a:endParaRPr/>
          </a:p>
        </p:txBody>
      </p:sp>
      <p:sp>
        <p:nvSpPr>
          <p:cNvPr id="296" name="Google Shape;296;p28"/>
          <p:cNvSpPr txBox="1"/>
          <p:nvPr/>
        </p:nvSpPr>
        <p:spPr>
          <a:xfrm>
            <a:off x="4364975" y="10696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&lt;머신러닝&gt;</a:t>
            </a:r>
            <a:endParaRPr b="1">
              <a:latin typeface="Nanum Gothic"/>
              <a:ea typeface="Nanum Gothic"/>
              <a:cs typeface="Nanum Gothic"/>
              <a:sym typeface="Nanum Gothic"/>
            </a:endParaRPr>
          </a:p>
        </p:txBody>
      </p:sp>
      <p:sp>
        <p:nvSpPr>
          <p:cNvPr id="297" name="Google Shape;297;p28"/>
          <p:cNvSpPr/>
          <p:nvPr/>
        </p:nvSpPr>
        <p:spPr>
          <a:xfrm>
            <a:off x="3553125" y="1832325"/>
            <a:ext cx="911100" cy="667762"/>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t>data</a:t>
            </a:r>
            <a:endParaRPr/>
          </a:p>
        </p:txBody>
      </p:sp>
      <p:cxnSp>
        <p:nvCxnSpPr>
          <p:cNvPr id="298" name="Google Shape;298;p28"/>
          <p:cNvCxnSpPr>
            <a:stCxn id="297" idx="2"/>
            <a:endCxn id="290" idx="0"/>
          </p:cNvCxnSpPr>
          <p:nvPr/>
        </p:nvCxnSpPr>
        <p:spPr>
          <a:xfrm>
            <a:off x="4008675" y="2500087"/>
            <a:ext cx="0" cy="468600"/>
          </a:xfrm>
          <a:prstGeom prst="straightConnector1">
            <a:avLst/>
          </a:prstGeom>
          <a:noFill/>
          <a:ln cap="flat" cmpd="sng" w="19050">
            <a:solidFill>
              <a:schemeClr val="dk2"/>
            </a:solidFill>
            <a:prstDash val="dot"/>
            <a:round/>
            <a:headEnd len="med" w="med" type="none"/>
            <a:tailEnd len="med" w="med" type="triangle"/>
          </a:ln>
        </p:spPr>
      </p:cxnSp>
      <p:cxnSp>
        <p:nvCxnSpPr>
          <p:cNvPr id="299" name="Google Shape;299;p28"/>
          <p:cNvCxnSpPr>
            <a:stCxn id="297" idx="0"/>
            <a:endCxn id="300" idx="0"/>
          </p:cNvCxnSpPr>
          <p:nvPr/>
        </p:nvCxnSpPr>
        <p:spPr>
          <a:xfrm flipH="1" rot="-5400000">
            <a:off x="6001575" y="-160575"/>
            <a:ext cx="249300" cy="4235100"/>
          </a:xfrm>
          <a:prstGeom prst="bentConnector3">
            <a:avLst>
              <a:gd fmla="val -95517" name="adj1"/>
            </a:avLst>
          </a:prstGeom>
          <a:noFill/>
          <a:ln cap="flat" cmpd="sng" w="9525">
            <a:solidFill>
              <a:schemeClr val="dk2"/>
            </a:solidFill>
            <a:prstDash val="solid"/>
            <a:round/>
            <a:headEnd len="med" w="med" type="stealth"/>
            <a:tailEnd len="med" w="med" type="none"/>
          </a:ln>
        </p:spPr>
      </p:cxnSp>
      <p:sp>
        <p:nvSpPr>
          <p:cNvPr id="300" name="Google Shape;300;p28"/>
          <p:cNvSpPr/>
          <p:nvPr/>
        </p:nvSpPr>
        <p:spPr>
          <a:xfrm>
            <a:off x="7753525" y="2081550"/>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300"/>
              <a:t>Interaction</a:t>
            </a:r>
            <a:endParaRPr sz="1300"/>
          </a:p>
        </p:txBody>
      </p:sp>
      <p:cxnSp>
        <p:nvCxnSpPr>
          <p:cNvPr id="301" name="Google Shape;301;p28"/>
          <p:cNvCxnSpPr>
            <a:stCxn id="295" idx="0"/>
            <a:endCxn id="300" idx="2"/>
          </p:cNvCxnSpPr>
          <p:nvPr/>
        </p:nvCxnSpPr>
        <p:spPr>
          <a:xfrm rot="10800000">
            <a:off x="8243875" y="2571675"/>
            <a:ext cx="0" cy="396900"/>
          </a:xfrm>
          <a:prstGeom prst="straightConnector1">
            <a:avLst/>
          </a:prstGeom>
          <a:noFill/>
          <a:ln cap="flat" cmpd="sng" w="9525">
            <a:solidFill>
              <a:schemeClr val="dk2"/>
            </a:solidFill>
            <a:prstDash val="solid"/>
            <a:round/>
            <a:headEnd len="med" w="med" type="none"/>
            <a:tailEnd len="med" w="med" type="stealth"/>
          </a:ln>
        </p:spPr>
      </p:cxnSp>
      <p:sp>
        <p:nvSpPr>
          <p:cNvPr id="302" name="Google Shape;302;p28"/>
          <p:cNvSpPr txBox="1"/>
          <p:nvPr/>
        </p:nvSpPr>
        <p:spPr>
          <a:xfrm>
            <a:off x="6058075" y="3829575"/>
            <a:ext cx="30000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rgbClr val="262626"/>
                </a:solidFill>
              </a:rPr>
              <a:t>T: Classifying emails as spam or ham</a:t>
            </a:r>
            <a:endParaRPr sz="1200">
              <a:solidFill>
                <a:srgbClr val="262626"/>
              </a:solidFill>
            </a:endParaRPr>
          </a:p>
          <a:p>
            <a:pPr indent="0" lvl="0" marL="0" rtl="0" algn="l">
              <a:spcBef>
                <a:spcPts val="0"/>
              </a:spcBef>
              <a:spcAft>
                <a:spcPts val="0"/>
              </a:spcAft>
              <a:buNone/>
            </a:pPr>
            <a:r>
              <a:rPr lang="ko-KR" sz="1200">
                <a:solidFill>
                  <a:srgbClr val="262626"/>
                </a:solidFill>
              </a:rPr>
              <a:t>P: spam or ham</a:t>
            </a:r>
            <a:endParaRPr sz="1200">
              <a:solidFill>
                <a:srgbClr val="262626"/>
              </a:solidFill>
            </a:endParaRPr>
          </a:p>
          <a:p>
            <a:pPr indent="0" lvl="0" marL="0" rtl="0" algn="l">
              <a:spcBef>
                <a:spcPts val="0"/>
              </a:spcBef>
              <a:spcAft>
                <a:spcPts val="0"/>
              </a:spcAft>
              <a:buNone/>
            </a:pPr>
            <a:r>
              <a:rPr lang="ko-KR" sz="1200">
                <a:solidFill>
                  <a:srgbClr val="262626"/>
                </a:solidFill>
              </a:rPr>
              <a:t>E: The number of classified emails</a:t>
            </a:r>
            <a:endParaRPr/>
          </a:p>
        </p:txBody>
      </p:sp>
      <p:sp>
        <p:nvSpPr>
          <p:cNvPr id="303" name="Google Shape;303;p28"/>
          <p:cNvSpPr txBox="1"/>
          <p:nvPr/>
        </p:nvSpPr>
        <p:spPr>
          <a:xfrm>
            <a:off x="177800" y="3462675"/>
            <a:ext cx="980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200">
                <a:solidFill>
                  <a:srgbClr val="262626"/>
                </a:solidFill>
              </a:rPr>
              <a:t>T</a:t>
            </a:r>
            <a:endParaRPr sz="2400"/>
          </a:p>
        </p:txBody>
      </p:sp>
      <p:sp>
        <p:nvSpPr>
          <p:cNvPr id="304" name="Google Shape;304;p28"/>
          <p:cNvSpPr txBox="1"/>
          <p:nvPr/>
        </p:nvSpPr>
        <p:spPr>
          <a:xfrm>
            <a:off x="5863700" y="2500075"/>
            <a:ext cx="980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200">
                <a:solidFill>
                  <a:srgbClr val="262626"/>
                </a:solidFill>
              </a:rPr>
              <a:t>P</a:t>
            </a:r>
            <a:endParaRPr sz="2400"/>
          </a:p>
        </p:txBody>
      </p:sp>
      <p:sp>
        <p:nvSpPr>
          <p:cNvPr id="305" name="Google Shape;305;p28"/>
          <p:cNvSpPr txBox="1"/>
          <p:nvPr/>
        </p:nvSpPr>
        <p:spPr>
          <a:xfrm>
            <a:off x="3686425" y="2550875"/>
            <a:ext cx="980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200">
                <a:solidFill>
                  <a:srgbClr val="262626"/>
                </a:solidFill>
              </a:rPr>
              <a:t>E</a:t>
            </a:r>
            <a:endParaRPr sz="2400"/>
          </a:p>
        </p:txBody>
      </p:sp>
      <p:sp>
        <p:nvSpPr>
          <p:cNvPr id="306" name="Google Shape;306;p28"/>
          <p:cNvSpPr/>
          <p:nvPr/>
        </p:nvSpPr>
        <p:spPr>
          <a:xfrm>
            <a:off x="177800"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문제 정의</a:t>
            </a:r>
            <a:endParaRPr/>
          </a:p>
        </p:txBody>
      </p:sp>
      <p:cxnSp>
        <p:nvCxnSpPr>
          <p:cNvPr id="307" name="Google Shape;307;p28"/>
          <p:cNvCxnSpPr>
            <a:endCxn id="288" idx="1"/>
          </p:cNvCxnSpPr>
          <p:nvPr/>
        </p:nvCxnSpPr>
        <p:spPr>
          <a:xfrm>
            <a:off x="1158525" y="3213675"/>
            <a:ext cx="4680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전통적인 프로그래밍과 머신러닝</a:t>
            </a:r>
            <a:endParaRPr/>
          </a:p>
        </p:txBody>
      </p:sp>
      <p:sp>
        <p:nvSpPr>
          <p:cNvPr id="313" name="Google Shape;313;p2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314" name="Google Shape;314;p29"/>
          <p:cNvSpPr txBox="1"/>
          <p:nvPr/>
        </p:nvSpPr>
        <p:spPr>
          <a:xfrm>
            <a:off x="4323375" y="10696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&lt;데이터 마이닝&gt;</a:t>
            </a:r>
            <a:endParaRPr b="1">
              <a:latin typeface="Nanum Gothic"/>
              <a:ea typeface="Nanum Gothic"/>
              <a:cs typeface="Nanum Gothic"/>
              <a:sym typeface="Nanum Gothic"/>
            </a:endParaRPr>
          </a:p>
        </p:txBody>
      </p:sp>
      <p:sp>
        <p:nvSpPr>
          <p:cNvPr id="315" name="Google Shape;315;p29"/>
          <p:cNvSpPr/>
          <p:nvPr/>
        </p:nvSpPr>
        <p:spPr>
          <a:xfrm>
            <a:off x="1584925"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문제연구</a:t>
            </a:r>
            <a:endParaRPr/>
          </a:p>
        </p:txBody>
      </p:sp>
      <p:cxnSp>
        <p:nvCxnSpPr>
          <p:cNvPr id="316" name="Google Shape;316;p29"/>
          <p:cNvCxnSpPr>
            <a:stCxn id="315" idx="3"/>
            <a:endCxn id="317" idx="1"/>
          </p:cNvCxnSpPr>
          <p:nvPr/>
        </p:nvCxnSpPr>
        <p:spPr>
          <a:xfrm>
            <a:off x="2565625" y="3213675"/>
            <a:ext cx="911100" cy="0"/>
          </a:xfrm>
          <a:prstGeom prst="straightConnector1">
            <a:avLst/>
          </a:prstGeom>
          <a:noFill/>
          <a:ln cap="flat" cmpd="sng" w="9525">
            <a:solidFill>
              <a:schemeClr val="dk2"/>
            </a:solidFill>
            <a:prstDash val="solid"/>
            <a:round/>
            <a:headEnd len="med" w="med" type="none"/>
            <a:tailEnd len="med" w="med" type="stealth"/>
          </a:ln>
        </p:spPr>
      </p:cxnSp>
      <p:sp>
        <p:nvSpPr>
          <p:cNvPr id="317" name="Google Shape;317;p29"/>
          <p:cNvSpPr/>
          <p:nvPr/>
        </p:nvSpPr>
        <p:spPr>
          <a:xfrm>
            <a:off x="3476713"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머신러닝 알고리즘</a:t>
            </a:r>
            <a:endParaRPr/>
          </a:p>
        </p:txBody>
      </p:sp>
      <p:cxnSp>
        <p:nvCxnSpPr>
          <p:cNvPr id="318" name="Google Shape;318;p29"/>
          <p:cNvCxnSpPr>
            <a:stCxn id="317" idx="3"/>
            <a:endCxn id="319" idx="1"/>
          </p:cNvCxnSpPr>
          <p:nvPr/>
        </p:nvCxnSpPr>
        <p:spPr>
          <a:xfrm>
            <a:off x="4457413" y="3213675"/>
            <a:ext cx="1060800" cy="0"/>
          </a:xfrm>
          <a:prstGeom prst="straightConnector1">
            <a:avLst/>
          </a:prstGeom>
          <a:noFill/>
          <a:ln cap="flat" cmpd="sng" w="9525">
            <a:solidFill>
              <a:schemeClr val="dk2"/>
            </a:solidFill>
            <a:prstDash val="solid"/>
            <a:round/>
            <a:headEnd len="med" w="med" type="none"/>
            <a:tailEnd len="med" w="med" type="stealth"/>
          </a:ln>
        </p:spPr>
      </p:cxnSp>
      <p:sp>
        <p:nvSpPr>
          <p:cNvPr id="319" name="Google Shape;319;p29"/>
          <p:cNvSpPr/>
          <p:nvPr/>
        </p:nvSpPr>
        <p:spPr>
          <a:xfrm>
            <a:off x="5518225" y="2968575"/>
            <a:ext cx="1489800" cy="49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테스트</a:t>
            </a:r>
            <a:endParaRPr/>
          </a:p>
        </p:txBody>
      </p:sp>
      <p:cxnSp>
        <p:nvCxnSpPr>
          <p:cNvPr id="320" name="Google Shape;320;p29"/>
          <p:cNvCxnSpPr>
            <a:stCxn id="319" idx="2"/>
            <a:endCxn id="317" idx="2"/>
          </p:cNvCxnSpPr>
          <p:nvPr/>
        </p:nvCxnSpPr>
        <p:spPr>
          <a:xfrm rot="5400000">
            <a:off x="5114725" y="2310975"/>
            <a:ext cx="600" cy="22962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321" name="Google Shape;321;p29"/>
          <p:cNvCxnSpPr>
            <a:stCxn id="319" idx="3"/>
            <a:endCxn id="322" idx="1"/>
          </p:cNvCxnSpPr>
          <p:nvPr/>
        </p:nvCxnSpPr>
        <p:spPr>
          <a:xfrm>
            <a:off x="7008025" y="3213675"/>
            <a:ext cx="703800" cy="0"/>
          </a:xfrm>
          <a:prstGeom prst="straightConnector1">
            <a:avLst/>
          </a:prstGeom>
          <a:noFill/>
          <a:ln cap="flat" cmpd="sng" w="9525">
            <a:solidFill>
              <a:schemeClr val="dk2"/>
            </a:solidFill>
            <a:prstDash val="solid"/>
            <a:round/>
            <a:headEnd len="med" w="med" type="none"/>
            <a:tailEnd len="med" w="med" type="stealth"/>
          </a:ln>
        </p:spPr>
      </p:cxnSp>
      <p:sp>
        <p:nvSpPr>
          <p:cNvPr id="322" name="Google Shape;322;p29"/>
          <p:cNvSpPr/>
          <p:nvPr/>
        </p:nvSpPr>
        <p:spPr>
          <a:xfrm>
            <a:off x="7711925"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솔루션 분석</a:t>
            </a:r>
            <a:endParaRPr/>
          </a:p>
        </p:txBody>
      </p:sp>
      <p:sp>
        <p:nvSpPr>
          <p:cNvPr id="323" name="Google Shape;323;p29"/>
          <p:cNvSpPr/>
          <p:nvPr/>
        </p:nvSpPr>
        <p:spPr>
          <a:xfrm>
            <a:off x="3511525" y="1832325"/>
            <a:ext cx="911100" cy="667762"/>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t>data</a:t>
            </a:r>
            <a:endParaRPr/>
          </a:p>
        </p:txBody>
      </p:sp>
      <p:cxnSp>
        <p:nvCxnSpPr>
          <p:cNvPr id="324" name="Google Shape;324;p29"/>
          <p:cNvCxnSpPr>
            <a:stCxn id="323" idx="2"/>
            <a:endCxn id="317" idx="0"/>
          </p:cNvCxnSpPr>
          <p:nvPr/>
        </p:nvCxnSpPr>
        <p:spPr>
          <a:xfrm>
            <a:off x="3967075" y="2500087"/>
            <a:ext cx="0" cy="468600"/>
          </a:xfrm>
          <a:prstGeom prst="straightConnector1">
            <a:avLst/>
          </a:prstGeom>
          <a:noFill/>
          <a:ln cap="flat" cmpd="sng" w="19050">
            <a:solidFill>
              <a:schemeClr val="dk2"/>
            </a:solidFill>
            <a:prstDash val="dot"/>
            <a:round/>
            <a:headEnd len="med" w="med" type="none"/>
            <a:tailEnd len="med" w="med" type="triangle"/>
          </a:ln>
        </p:spPr>
      </p:cxnSp>
      <p:cxnSp>
        <p:nvCxnSpPr>
          <p:cNvPr id="325" name="Google Shape;325;p29"/>
          <p:cNvCxnSpPr>
            <a:stCxn id="315" idx="0"/>
            <a:endCxn id="326" idx="0"/>
          </p:cNvCxnSpPr>
          <p:nvPr/>
        </p:nvCxnSpPr>
        <p:spPr>
          <a:xfrm rot="-5400000">
            <a:off x="4527475" y="-706125"/>
            <a:ext cx="1222500" cy="6126900"/>
          </a:xfrm>
          <a:prstGeom prst="bentConnector3">
            <a:avLst>
              <a:gd fmla="val 119481" name="adj1"/>
            </a:avLst>
          </a:prstGeom>
          <a:noFill/>
          <a:ln cap="flat" cmpd="sng" w="19050">
            <a:solidFill>
              <a:schemeClr val="dk2"/>
            </a:solidFill>
            <a:prstDash val="dot"/>
            <a:round/>
            <a:headEnd len="med" w="med" type="stealth"/>
            <a:tailEnd len="med" w="med" type="none"/>
          </a:ln>
        </p:spPr>
      </p:cxnSp>
      <p:cxnSp>
        <p:nvCxnSpPr>
          <p:cNvPr id="327" name="Google Shape;327;p29"/>
          <p:cNvCxnSpPr>
            <a:stCxn id="322" idx="0"/>
            <a:endCxn id="326" idx="4"/>
          </p:cNvCxnSpPr>
          <p:nvPr/>
        </p:nvCxnSpPr>
        <p:spPr>
          <a:xfrm rot="10800000">
            <a:off x="8202275" y="2586375"/>
            <a:ext cx="0" cy="382200"/>
          </a:xfrm>
          <a:prstGeom prst="straightConnector1">
            <a:avLst/>
          </a:prstGeom>
          <a:noFill/>
          <a:ln cap="flat" cmpd="sng" w="9525">
            <a:solidFill>
              <a:schemeClr val="dk2"/>
            </a:solidFill>
            <a:prstDash val="solid"/>
            <a:round/>
            <a:headEnd len="med" w="med" type="none"/>
            <a:tailEnd len="med" w="med" type="stealth"/>
          </a:ln>
        </p:spPr>
      </p:cxnSp>
      <p:sp>
        <p:nvSpPr>
          <p:cNvPr id="326" name="Google Shape;326;p29"/>
          <p:cNvSpPr/>
          <p:nvPr/>
        </p:nvSpPr>
        <p:spPr>
          <a:xfrm>
            <a:off x="7423775" y="1746050"/>
            <a:ext cx="1557000" cy="84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문제에 대한 이해 증가</a:t>
            </a:r>
            <a:endParaRPr/>
          </a:p>
        </p:txBody>
      </p:sp>
      <p:sp>
        <p:nvSpPr>
          <p:cNvPr id="328" name="Google Shape;328;p29"/>
          <p:cNvSpPr txBox="1"/>
          <p:nvPr/>
        </p:nvSpPr>
        <p:spPr>
          <a:xfrm>
            <a:off x="177800" y="3458775"/>
            <a:ext cx="980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200">
                <a:solidFill>
                  <a:srgbClr val="262626"/>
                </a:solidFill>
              </a:rPr>
              <a:t>T</a:t>
            </a:r>
            <a:endParaRPr sz="2400"/>
          </a:p>
        </p:txBody>
      </p:sp>
      <p:sp>
        <p:nvSpPr>
          <p:cNvPr id="329" name="Google Shape;329;p29"/>
          <p:cNvSpPr txBox="1"/>
          <p:nvPr/>
        </p:nvSpPr>
        <p:spPr>
          <a:xfrm>
            <a:off x="5822100" y="2423875"/>
            <a:ext cx="980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200">
                <a:solidFill>
                  <a:srgbClr val="262626"/>
                </a:solidFill>
              </a:rPr>
              <a:t>P</a:t>
            </a:r>
            <a:endParaRPr sz="2400"/>
          </a:p>
        </p:txBody>
      </p:sp>
      <p:sp>
        <p:nvSpPr>
          <p:cNvPr id="330" name="Google Shape;330;p29"/>
          <p:cNvSpPr txBox="1"/>
          <p:nvPr/>
        </p:nvSpPr>
        <p:spPr>
          <a:xfrm>
            <a:off x="3644825" y="2474675"/>
            <a:ext cx="9807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200">
                <a:solidFill>
                  <a:srgbClr val="262626"/>
                </a:solidFill>
              </a:rPr>
              <a:t>E</a:t>
            </a:r>
            <a:endParaRPr sz="2400"/>
          </a:p>
        </p:txBody>
      </p:sp>
      <p:sp>
        <p:nvSpPr>
          <p:cNvPr id="331" name="Google Shape;331;p29"/>
          <p:cNvSpPr/>
          <p:nvPr/>
        </p:nvSpPr>
        <p:spPr>
          <a:xfrm>
            <a:off x="177800" y="2968575"/>
            <a:ext cx="980700" cy="49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문제 정의</a:t>
            </a:r>
            <a:endParaRPr/>
          </a:p>
        </p:txBody>
      </p:sp>
      <p:cxnSp>
        <p:nvCxnSpPr>
          <p:cNvPr id="332" name="Google Shape;332;p29"/>
          <p:cNvCxnSpPr>
            <a:endCxn id="315" idx="1"/>
          </p:cNvCxnSpPr>
          <p:nvPr/>
        </p:nvCxnSpPr>
        <p:spPr>
          <a:xfrm>
            <a:off x="1158625" y="3213675"/>
            <a:ext cx="426300" cy="0"/>
          </a:xfrm>
          <a:prstGeom prst="straightConnector1">
            <a:avLst/>
          </a:prstGeom>
          <a:noFill/>
          <a:ln cap="flat" cmpd="sng" w="9525">
            <a:solidFill>
              <a:schemeClr val="dk2"/>
            </a:solidFill>
            <a:prstDash val="solid"/>
            <a:round/>
            <a:headEnd len="med" w="med" type="none"/>
            <a:tailEnd len="med" w="med" type="stealth"/>
          </a:ln>
        </p:spPr>
      </p:cxnSp>
      <p:sp>
        <p:nvSpPr>
          <p:cNvPr id="333" name="Google Shape;333;p29"/>
          <p:cNvSpPr txBox="1"/>
          <p:nvPr/>
        </p:nvSpPr>
        <p:spPr>
          <a:xfrm>
            <a:off x="6058075" y="3829575"/>
            <a:ext cx="30000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rgbClr val="262626"/>
                </a:solidFill>
              </a:rPr>
              <a:t>T: Classifying emails as spam or ham</a:t>
            </a:r>
            <a:endParaRPr sz="1200">
              <a:solidFill>
                <a:srgbClr val="262626"/>
              </a:solidFill>
            </a:endParaRPr>
          </a:p>
          <a:p>
            <a:pPr indent="0" lvl="0" marL="0" rtl="0" algn="l">
              <a:spcBef>
                <a:spcPts val="0"/>
              </a:spcBef>
              <a:spcAft>
                <a:spcPts val="0"/>
              </a:spcAft>
              <a:buNone/>
            </a:pPr>
            <a:r>
              <a:rPr lang="ko-KR" sz="1200">
                <a:solidFill>
                  <a:srgbClr val="262626"/>
                </a:solidFill>
              </a:rPr>
              <a:t>P: spam or ham</a:t>
            </a:r>
            <a:endParaRPr sz="1200">
              <a:solidFill>
                <a:srgbClr val="262626"/>
              </a:solidFill>
            </a:endParaRPr>
          </a:p>
          <a:p>
            <a:pPr indent="0" lvl="0" marL="0" rtl="0" algn="l">
              <a:spcBef>
                <a:spcPts val="0"/>
              </a:spcBef>
              <a:spcAft>
                <a:spcPts val="0"/>
              </a:spcAft>
              <a:buNone/>
            </a:pPr>
            <a:r>
              <a:rPr lang="ko-KR" sz="1200">
                <a:solidFill>
                  <a:srgbClr val="262626"/>
                </a:solidFill>
              </a:rPr>
              <a:t>E: The number of classified emails</a:t>
            </a:r>
            <a:endParaRPr/>
          </a:p>
        </p:txBody>
      </p:sp>
      <p:sp>
        <p:nvSpPr>
          <p:cNvPr id="334" name="Google Shape;334;p29"/>
          <p:cNvSpPr txBox="1"/>
          <p:nvPr/>
        </p:nvSpPr>
        <p:spPr>
          <a:xfrm>
            <a:off x="3088176" y="4008175"/>
            <a:ext cx="2967600" cy="40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2000">
                <a:solidFill>
                  <a:srgbClr val="0000FF"/>
                </a:solidFill>
                <a:latin typeface="Nanum Gothic"/>
                <a:ea typeface="Nanum Gothic"/>
                <a:cs typeface="Nanum Gothic"/>
                <a:sym typeface="Nanum Gothic"/>
              </a:rPr>
              <a:t>학습의 주체 = 기계</a:t>
            </a:r>
            <a:endParaRPr b="1" sz="2000">
              <a:solidFill>
                <a:srgbClr val="0000FF"/>
              </a:solidFill>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Font typeface="Arial"/>
              <a:buNone/>
            </a:pPr>
            <a:r>
              <a:rPr lang="ko-KR"/>
              <a:t>머신러닝 왜 필요한가</a:t>
            </a:r>
            <a:endParaRPr/>
          </a:p>
        </p:txBody>
      </p:sp>
      <p:sp>
        <p:nvSpPr>
          <p:cNvPr id="340" name="Google Shape;340;p3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머신러닝이란?</a:t>
            </a:r>
            <a:endParaRPr/>
          </a:p>
        </p:txBody>
      </p:sp>
      <p:sp>
        <p:nvSpPr>
          <p:cNvPr id="341" name="Google Shape;341;p30"/>
          <p:cNvSpPr txBox="1"/>
          <p:nvPr/>
        </p:nvSpPr>
        <p:spPr>
          <a:xfrm>
            <a:off x="1497450" y="1591175"/>
            <a:ext cx="6149100" cy="125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기존 솔루션으로는 많은 수동적인 규칙설정이 필요한 문제(스팸필터)</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전통적인 방식으로는 해결 방법이 없는 문제 (음성인식)</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실시간 규칙추가가 필요한 문제</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데이터에 대한 추가적인 통찰력을 얻기 위함 (데이터 마이닝)</a:t>
            </a:r>
            <a:endParaRPr>
              <a:latin typeface="Nanum Gothic"/>
              <a:ea typeface="Nanum Gothic"/>
              <a:cs typeface="Nanum Gothic"/>
              <a:sym typeface="Nanum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1"/>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p>
            <a:pPr indent="0" lvl="0" marL="0" rtl="0" algn="ctr">
              <a:lnSpc>
                <a:spcPct val="90000"/>
              </a:lnSpc>
              <a:spcBef>
                <a:spcPts val="0"/>
              </a:spcBef>
              <a:spcAft>
                <a:spcPts val="0"/>
              </a:spcAft>
              <a:buClr>
                <a:schemeClr val="dk2"/>
              </a:buClr>
              <a:buSzPts val="4500"/>
              <a:buFont typeface="Lato"/>
              <a:buNone/>
            </a:pPr>
            <a:r>
              <a:rPr lang="ko-KR"/>
              <a:t>머신러닝 알고리즘의 종류</a:t>
            </a:r>
            <a:endParaRPr/>
          </a:p>
        </p:txBody>
      </p:sp>
      <p:sp>
        <p:nvSpPr>
          <p:cNvPr id="347" name="Google Shape;347;p31"/>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750"/>
              </a:spcBef>
              <a:spcAft>
                <a:spcPts val="0"/>
              </a:spcAft>
              <a:buSzPts val="1100"/>
              <a:buNone/>
            </a:pPr>
            <a:r>
              <a:rPr lang="ko-KR"/>
              <a:t>머신러닝의 개요</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머신러닝의 종류 #1</a:t>
            </a:r>
            <a:endParaRPr/>
          </a:p>
        </p:txBody>
      </p:sp>
      <p:sp>
        <p:nvSpPr>
          <p:cNvPr id="353" name="Google Shape;353;p32"/>
          <p:cNvSpPr txBox="1"/>
          <p:nvPr/>
        </p:nvSpPr>
        <p:spPr>
          <a:xfrm>
            <a:off x="177800" y="2267400"/>
            <a:ext cx="21972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Supervised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Learning</a:t>
            </a:r>
            <a:endParaRPr b="1">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p:txBody>
      </p:sp>
      <p:sp>
        <p:nvSpPr>
          <p:cNvPr id="354" name="Google Shape;354;p32"/>
          <p:cNvSpPr txBox="1"/>
          <p:nvPr/>
        </p:nvSpPr>
        <p:spPr>
          <a:xfrm>
            <a:off x="2374775" y="2267400"/>
            <a:ext cx="21972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Unsupervised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Learning</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p:txBody>
      </p:sp>
      <p:sp>
        <p:nvSpPr>
          <p:cNvPr id="355" name="Google Shape;355;p32"/>
          <p:cNvSpPr txBox="1"/>
          <p:nvPr/>
        </p:nvSpPr>
        <p:spPr>
          <a:xfrm>
            <a:off x="4572000" y="2267400"/>
            <a:ext cx="21972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Reinforcement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Learning</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p:txBody>
      </p:sp>
      <p:sp>
        <p:nvSpPr>
          <p:cNvPr id="356" name="Google Shape;356;p32"/>
          <p:cNvSpPr txBox="1"/>
          <p:nvPr/>
        </p:nvSpPr>
        <p:spPr>
          <a:xfrm>
            <a:off x="6769100" y="2267400"/>
            <a:ext cx="23559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Semisupervised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Learning</a:t>
            </a:r>
            <a:endParaRPr b="1">
              <a:latin typeface="Nanum Gothic"/>
              <a:ea typeface="Nanum Gothic"/>
              <a:cs typeface="Nanum Gothic"/>
              <a:sym typeface="Nanum Gothic"/>
            </a:endParaRPr>
          </a:p>
        </p:txBody>
      </p:sp>
      <p:sp>
        <p:nvSpPr>
          <p:cNvPr id="357" name="Google Shape;357;p3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358" name="Google Shape;358;p32"/>
          <p:cNvSpPr txBox="1"/>
          <p:nvPr/>
        </p:nvSpPr>
        <p:spPr>
          <a:xfrm>
            <a:off x="3450600" y="10835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&lt;훈련 방식에 따라&gt;</a:t>
            </a:r>
            <a:endParaRPr b="1">
              <a:latin typeface="Nanum Gothic"/>
              <a:ea typeface="Nanum Gothic"/>
              <a:cs typeface="Nanum Gothic"/>
              <a:sym typeface="Nanum Gothic"/>
            </a:endParaRPr>
          </a:p>
        </p:txBody>
      </p:sp>
      <p:sp>
        <p:nvSpPr>
          <p:cNvPr id="359" name="Google Shape;359;p32"/>
          <p:cNvSpPr txBox="1"/>
          <p:nvPr/>
        </p:nvSpPr>
        <p:spPr>
          <a:xfrm>
            <a:off x="-223600" y="1833150"/>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지도학습</a:t>
            </a:r>
            <a:endParaRPr/>
          </a:p>
        </p:txBody>
      </p:sp>
      <p:sp>
        <p:nvSpPr>
          <p:cNvPr id="360" name="Google Shape;360;p32"/>
          <p:cNvSpPr txBox="1"/>
          <p:nvPr/>
        </p:nvSpPr>
        <p:spPr>
          <a:xfrm>
            <a:off x="1973375" y="1833150"/>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비지도학습</a:t>
            </a:r>
            <a:endParaRPr/>
          </a:p>
        </p:txBody>
      </p:sp>
      <p:sp>
        <p:nvSpPr>
          <p:cNvPr id="361" name="Google Shape;361;p32"/>
          <p:cNvSpPr txBox="1"/>
          <p:nvPr/>
        </p:nvSpPr>
        <p:spPr>
          <a:xfrm>
            <a:off x="4170600" y="1833150"/>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강화학습</a:t>
            </a:r>
            <a:endParaRPr/>
          </a:p>
        </p:txBody>
      </p:sp>
      <p:sp>
        <p:nvSpPr>
          <p:cNvPr id="362" name="Google Shape;362;p32"/>
          <p:cNvSpPr txBox="1"/>
          <p:nvPr/>
        </p:nvSpPr>
        <p:spPr>
          <a:xfrm>
            <a:off x="6447050" y="1833150"/>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준지도학습</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머신러닝의 종류 #2</a:t>
            </a:r>
            <a:endParaRPr/>
          </a:p>
        </p:txBody>
      </p:sp>
      <p:sp>
        <p:nvSpPr>
          <p:cNvPr id="368" name="Google Shape;368;p33"/>
          <p:cNvSpPr txBox="1"/>
          <p:nvPr/>
        </p:nvSpPr>
        <p:spPr>
          <a:xfrm>
            <a:off x="1762550" y="1963050"/>
            <a:ext cx="2355900" cy="6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latin typeface="Nanum Gothic"/>
                <a:ea typeface="Nanum Gothic"/>
                <a:cs typeface="Nanum Gothic"/>
                <a:sym typeface="Nanum Gothic"/>
              </a:rPr>
              <a:t>온라인 학습</a:t>
            </a:r>
            <a:endParaRPr b="1" sz="1700">
              <a:latin typeface="Nanum Gothic"/>
              <a:ea typeface="Nanum Gothic"/>
              <a:cs typeface="Nanum Gothic"/>
              <a:sym typeface="Nanum Gothic"/>
            </a:endParaRPr>
          </a:p>
        </p:txBody>
      </p:sp>
      <p:sp>
        <p:nvSpPr>
          <p:cNvPr id="369" name="Google Shape;369;p33"/>
          <p:cNvSpPr txBox="1"/>
          <p:nvPr/>
        </p:nvSpPr>
        <p:spPr>
          <a:xfrm>
            <a:off x="4998425" y="1963050"/>
            <a:ext cx="23559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오프라인 학습</a:t>
            </a:r>
            <a:endParaRPr b="1" sz="1700">
              <a:latin typeface="Nanum Gothic"/>
              <a:ea typeface="Nanum Gothic"/>
              <a:cs typeface="Nanum Gothic"/>
              <a:sym typeface="Nanum Gothic"/>
            </a:endParaRPr>
          </a:p>
          <a:p>
            <a:pPr indent="0" lvl="0" marL="0" rtl="0" algn="ctr">
              <a:spcBef>
                <a:spcPts val="0"/>
              </a:spcBef>
              <a:spcAft>
                <a:spcPts val="0"/>
              </a:spcAft>
              <a:buNone/>
            </a:pPr>
            <a:r>
              <a:rPr b="1" lang="ko-KR" sz="1700">
                <a:latin typeface="Nanum Gothic"/>
                <a:ea typeface="Nanum Gothic"/>
                <a:cs typeface="Nanum Gothic"/>
                <a:sym typeface="Nanum Gothic"/>
              </a:rPr>
              <a:t>(배치학습)</a:t>
            </a:r>
            <a:endParaRPr b="1" sz="1700">
              <a:latin typeface="Nanum Gothic"/>
              <a:ea typeface="Nanum Gothic"/>
              <a:cs typeface="Nanum Gothic"/>
              <a:sym typeface="Nanum Gothic"/>
            </a:endParaRPr>
          </a:p>
        </p:txBody>
      </p:sp>
      <p:sp>
        <p:nvSpPr>
          <p:cNvPr id="370" name="Google Shape;370;p3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371" name="Google Shape;371;p33"/>
          <p:cNvSpPr txBox="1"/>
          <p:nvPr/>
        </p:nvSpPr>
        <p:spPr>
          <a:xfrm>
            <a:off x="3450600" y="10835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&lt;실시간인지 아닌지&gt;</a:t>
            </a:r>
            <a:endParaRPr b="1">
              <a:latin typeface="Nanum Gothic"/>
              <a:ea typeface="Nanum Gothic"/>
              <a:cs typeface="Nanum Gothic"/>
              <a:sym typeface="Nanum Gothic"/>
            </a:endParaRPr>
          </a:p>
        </p:txBody>
      </p:sp>
      <p:sp>
        <p:nvSpPr>
          <p:cNvPr id="372" name="Google Shape;372;p33"/>
          <p:cNvSpPr txBox="1"/>
          <p:nvPr/>
        </p:nvSpPr>
        <p:spPr>
          <a:xfrm>
            <a:off x="4809125" y="2634700"/>
            <a:ext cx="2809500" cy="168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가용한 데이터를 모두 사용해 훈련.</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새로운 버전 = 처음부터 다시 훈련</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t/>
            </a:r>
            <a:endParaRPr>
              <a:latin typeface="Nanum Gothic"/>
              <a:ea typeface="Nanum Gothic"/>
              <a:cs typeface="Nanum Gothic"/>
              <a:sym typeface="Nanum Gothic"/>
            </a:endParaRPr>
          </a:p>
        </p:txBody>
      </p:sp>
      <p:sp>
        <p:nvSpPr>
          <p:cNvPr id="373" name="Google Shape;373;p33"/>
          <p:cNvSpPr txBox="1"/>
          <p:nvPr/>
        </p:nvSpPr>
        <p:spPr>
          <a:xfrm>
            <a:off x="1307150" y="2685700"/>
            <a:ext cx="2809500" cy="168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데이터를 점차적으로 학습시킴</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매 학습 단계가 빠름.</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실시간 처리가 중요한 문제(단기 주가 예측)에 사용 가능. </a:t>
            </a:r>
            <a:endParaRPr>
              <a:latin typeface="Nanum Gothic"/>
              <a:ea typeface="Nanum Gothic"/>
              <a:cs typeface="Nanum Gothic"/>
              <a:sym typeface="Nanum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머신러닝의 종류 #3</a:t>
            </a:r>
            <a:endParaRPr/>
          </a:p>
        </p:txBody>
      </p:sp>
      <p:sp>
        <p:nvSpPr>
          <p:cNvPr id="379" name="Google Shape;379;p34"/>
          <p:cNvSpPr txBox="1"/>
          <p:nvPr/>
        </p:nvSpPr>
        <p:spPr>
          <a:xfrm>
            <a:off x="1762550" y="1963050"/>
            <a:ext cx="2355900" cy="6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latin typeface="Nanum Gothic"/>
                <a:ea typeface="Nanum Gothic"/>
                <a:cs typeface="Nanum Gothic"/>
                <a:sym typeface="Nanum Gothic"/>
              </a:rPr>
              <a:t>사례 기반 학습</a:t>
            </a:r>
            <a:endParaRPr b="1" sz="1700">
              <a:latin typeface="Nanum Gothic"/>
              <a:ea typeface="Nanum Gothic"/>
              <a:cs typeface="Nanum Gothic"/>
              <a:sym typeface="Nanum Gothic"/>
            </a:endParaRPr>
          </a:p>
        </p:txBody>
      </p:sp>
      <p:sp>
        <p:nvSpPr>
          <p:cNvPr id="380" name="Google Shape;380;p34"/>
          <p:cNvSpPr txBox="1"/>
          <p:nvPr/>
        </p:nvSpPr>
        <p:spPr>
          <a:xfrm>
            <a:off x="4998425" y="1963050"/>
            <a:ext cx="23559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모델 기반 학습</a:t>
            </a:r>
            <a:endParaRPr b="1" sz="1700">
              <a:latin typeface="Nanum Gothic"/>
              <a:ea typeface="Nanum Gothic"/>
              <a:cs typeface="Nanum Gothic"/>
              <a:sym typeface="Nanum Gothic"/>
            </a:endParaRPr>
          </a:p>
        </p:txBody>
      </p:sp>
      <p:sp>
        <p:nvSpPr>
          <p:cNvPr id="381" name="Google Shape;381;p3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382" name="Google Shape;382;p34"/>
          <p:cNvSpPr txBox="1"/>
          <p:nvPr/>
        </p:nvSpPr>
        <p:spPr>
          <a:xfrm>
            <a:off x="3450600" y="1083575"/>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&lt;일반화 접근법에 따라&gt;</a:t>
            </a:r>
            <a:endParaRPr b="1">
              <a:latin typeface="Nanum Gothic"/>
              <a:ea typeface="Nanum Gothic"/>
              <a:cs typeface="Nanum Gothic"/>
              <a:sym typeface="Nanum Gothic"/>
            </a:endParaRPr>
          </a:p>
        </p:txBody>
      </p:sp>
      <p:sp>
        <p:nvSpPr>
          <p:cNvPr id="383" name="Google Shape;383;p34"/>
          <p:cNvSpPr txBox="1"/>
          <p:nvPr/>
        </p:nvSpPr>
        <p:spPr>
          <a:xfrm>
            <a:off x="1762550" y="2634700"/>
            <a:ext cx="2809500" cy="168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사례로 구분</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유사도로 구분 (거리)</a:t>
            </a:r>
            <a:endParaRPr>
              <a:latin typeface="Nanum Gothic"/>
              <a:ea typeface="Nanum Gothic"/>
              <a:cs typeface="Nanum Gothic"/>
              <a:sym typeface="Nanum Gothic"/>
            </a:endParaRPr>
          </a:p>
        </p:txBody>
      </p:sp>
      <p:sp>
        <p:nvSpPr>
          <p:cNvPr id="384" name="Google Shape;384;p34"/>
          <p:cNvSpPr txBox="1"/>
          <p:nvPr/>
        </p:nvSpPr>
        <p:spPr>
          <a:xfrm>
            <a:off x="4998425" y="2634700"/>
            <a:ext cx="2809500" cy="168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사례로부터 하나의 모델을 구함</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모델에 의해 일반화</a:t>
            </a:r>
            <a:endParaRPr>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8"/>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p>
            <a:pPr indent="0" lvl="0" marL="0" rtl="0" algn="ctr">
              <a:lnSpc>
                <a:spcPct val="90000"/>
              </a:lnSpc>
              <a:spcBef>
                <a:spcPts val="0"/>
              </a:spcBef>
              <a:spcAft>
                <a:spcPts val="0"/>
              </a:spcAft>
              <a:buClr>
                <a:schemeClr val="dk2"/>
              </a:buClr>
              <a:buSzPts val="4500"/>
              <a:buFont typeface="Lato"/>
              <a:buNone/>
            </a:pPr>
            <a:r>
              <a:rPr lang="ko-KR"/>
              <a:t>Data’s Life Cycle</a:t>
            </a:r>
            <a:endParaRPr/>
          </a:p>
        </p:txBody>
      </p:sp>
      <p:sp>
        <p:nvSpPr>
          <p:cNvPr id="55" name="Google Shape;55;p8"/>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750"/>
              </a:spcBef>
              <a:spcAft>
                <a:spcPts val="0"/>
              </a:spcAft>
              <a:buSzPts val="1100"/>
              <a:buNone/>
            </a:pPr>
            <a:r>
              <a:rPr lang="ko-KR"/>
              <a:t>활용을 위한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a:t>머신러닝의 종류</a:t>
            </a:r>
            <a:endParaRPr/>
          </a:p>
        </p:txBody>
      </p:sp>
      <p:sp>
        <p:nvSpPr>
          <p:cNvPr id="390" name="Google Shape;390;p3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391" name="Google Shape;391;p35"/>
          <p:cNvSpPr txBox="1"/>
          <p:nvPr/>
        </p:nvSpPr>
        <p:spPr>
          <a:xfrm>
            <a:off x="563500" y="1378100"/>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300">
                <a:latin typeface="Nanum Gothic"/>
                <a:ea typeface="Nanum Gothic"/>
                <a:cs typeface="Nanum Gothic"/>
                <a:sym typeface="Nanum Gothic"/>
              </a:rPr>
              <a:t>&lt;훈련 방식에 따라&gt;</a:t>
            </a:r>
            <a:endParaRPr b="1" sz="1300">
              <a:latin typeface="Nanum Gothic"/>
              <a:ea typeface="Nanum Gothic"/>
              <a:cs typeface="Nanum Gothic"/>
              <a:sym typeface="Nanum Gothic"/>
            </a:endParaRPr>
          </a:p>
        </p:txBody>
      </p:sp>
      <p:sp>
        <p:nvSpPr>
          <p:cNvPr id="392" name="Google Shape;392;p35"/>
          <p:cNvSpPr txBox="1"/>
          <p:nvPr/>
        </p:nvSpPr>
        <p:spPr>
          <a:xfrm>
            <a:off x="3459463" y="1378100"/>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300">
                <a:latin typeface="Nanum Gothic"/>
                <a:ea typeface="Nanum Gothic"/>
                <a:cs typeface="Nanum Gothic"/>
                <a:sym typeface="Nanum Gothic"/>
              </a:rPr>
              <a:t>&lt;실시간인지 아닌지&gt;</a:t>
            </a:r>
            <a:endParaRPr b="1" sz="1300">
              <a:latin typeface="Nanum Gothic"/>
              <a:ea typeface="Nanum Gothic"/>
              <a:cs typeface="Nanum Gothic"/>
              <a:sym typeface="Nanum Gothic"/>
            </a:endParaRPr>
          </a:p>
        </p:txBody>
      </p:sp>
      <p:sp>
        <p:nvSpPr>
          <p:cNvPr id="393" name="Google Shape;393;p35"/>
          <p:cNvSpPr txBox="1"/>
          <p:nvPr/>
        </p:nvSpPr>
        <p:spPr>
          <a:xfrm>
            <a:off x="6355450" y="1378100"/>
            <a:ext cx="22428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300">
                <a:latin typeface="Nanum Gothic"/>
                <a:ea typeface="Nanum Gothic"/>
                <a:cs typeface="Nanum Gothic"/>
                <a:sym typeface="Nanum Gothic"/>
              </a:rPr>
              <a:t>&lt;일반화 접근법에 따라&gt;</a:t>
            </a:r>
            <a:endParaRPr b="1" sz="1300">
              <a:latin typeface="Nanum Gothic"/>
              <a:ea typeface="Nanum Gothic"/>
              <a:cs typeface="Nanum Gothic"/>
              <a:sym typeface="Nanum Gothic"/>
            </a:endParaRPr>
          </a:p>
        </p:txBody>
      </p:sp>
      <p:sp>
        <p:nvSpPr>
          <p:cNvPr id="394" name="Google Shape;394;p35"/>
          <p:cNvSpPr txBox="1"/>
          <p:nvPr/>
        </p:nvSpPr>
        <p:spPr>
          <a:xfrm>
            <a:off x="1915075" y="1901050"/>
            <a:ext cx="53316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배타적이지 않음</a:t>
            </a:r>
            <a:endParaRPr b="1" sz="1800">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95" name="Google Shape;395;p35"/>
          <p:cNvSpPr txBox="1"/>
          <p:nvPr/>
        </p:nvSpPr>
        <p:spPr>
          <a:xfrm>
            <a:off x="1510175" y="2654975"/>
            <a:ext cx="624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Nanum Gothic"/>
                <a:ea typeface="Nanum Gothic"/>
                <a:cs typeface="Nanum Gothic"/>
                <a:sym typeface="Nanum Gothic"/>
              </a:rPr>
              <a:t>&gt;&gt;&gt; </a:t>
            </a:r>
            <a:r>
              <a:rPr b="1" lang="ko-KR">
                <a:solidFill>
                  <a:schemeClr val="dk1"/>
                </a:solidFill>
                <a:latin typeface="Nanum Gothic"/>
                <a:ea typeface="Nanum Gothic"/>
                <a:cs typeface="Nanum Gothic"/>
                <a:sym typeface="Nanum Gothic"/>
              </a:rPr>
              <a:t>정답이 달린 데이터셋</a:t>
            </a:r>
            <a:r>
              <a:rPr lang="ko-KR">
                <a:solidFill>
                  <a:schemeClr val="dk1"/>
                </a:solidFill>
                <a:latin typeface="Nanum Gothic"/>
                <a:ea typeface="Nanum Gothic"/>
                <a:cs typeface="Nanum Gothic"/>
                <a:sym typeface="Nanum Gothic"/>
              </a:rPr>
              <a:t>을 이용해 </a:t>
            </a:r>
            <a:r>
              <a:rPr b="1" lang="ko-KR">
                <a:solidFill>
                  <a:schemeClr val="dk1"/>
                </a:solidFill>
                <a:latin typeface="Nanum Gothic"/>
                <a:ea typeface="Nanum Gothic"/>
                <a:cs typeface="Nanum Gothic"/>
                <a:sym typeface="Nanum Gothic"/>
              </a:rPr>
              <a:t>특정한 모델로 일반화 하는 머신러닝 알고리즘</a:t>
            </a:r>
            <a:r>
              <a:rPr lang="ko-KR">
                <a:solidFill>
                  <a:schemeClr val="dk1"/>
                </a:solidFill>
                <a:latin typeface="Nanum Gothic"/>
                <a:ea typeface="Nanum Gothic"/>
                <a:cs typeface="Nanum Gothic"/>
                <a:sym typeface="Nanum Gothic"/>
              </a:rPr>
              <a:t>을 온라인 상에서 </a:t>
            </a:r>
            <a:r>
              <a:rPr b="1" lang="ko-KR">
                <a:solidFill>
                  <a:schemeClr val="dk1"/>
                </a:solidFill>
                <a:latin typeface="Nanum Gothic"/>
                <a:ea typeface="Nanum Gothic"/>
                <a:cs typeface="Nanum Gothic"/>
                <a:sym typeface="Nanum Gothic"/>
              </a:rPr>
              <a:t>실시간으로 학습</a:t>
            </a:r>
            <a:r>
              <a:rPr lang="ko-KR">
                <a:solidFill>
                  <a:schemeClr val="dk1"/>
                </a:solidFill>
                <a:latin typeface="Nanum Gothic"/>
                <a:ea typeface="Nanum Gothic"/>
                <a:cs typeface="Nanum Gothic"/>
                <a:sym typeface="Nanum Gothic"/>
              </a:rPr>
              <a:t>시킴</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b="1">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500">
                <a:solidFill>
                  <a:schemeClr val="dk1"/>
                </a:solidFill>
                <a:latin typeface="Nanum Gothic"/>
                <a:ea typeface="Nanum Gothic"/>
                <a:cs typeface="Nanum Gothic"/>
                <a:sym typeface="Nanum Gothic"/>
              </a:rPr>
              <a:t>⇒ 지도학습</a:t>
            </a:r>
            <a:r>
              <a:rPr lang="ko-KR" sz="1500">
                <a:solidFill>
                  <a:schemeClr val="dk1"/>
                </a:solidFill>
                <a:latin typeface="Nanum Gothic"/>
                <a:ea typeface="Nanum Gothic"/>
                <a:cs typeface="Nanum Gothic"/>
                <a:sym typeface="Nanum Gothic"/>
              </a:rPr>
              <a:t>이면서 </a:t>
            </a:r>
            <a:r>
              <a:rPr b="1" lang="ko-KR" sz="1500">
                <a:solidFill>
                  <a:schemeClr val="dk1"/>
                </a:solidFill>
                <a:latin typeface="Nanum Gothic"/>
                <a:ea typeface="Nanum Gothic"/>
                <a:cs typeface="Nanum Gothic"/>
                <a:sym typeface="Nanum Gothic"/>
              </a:rPr>
              <a:t>온라인학습</a:t>
            </a:r>
            <a:r>
              <a:rPr lang="ko-KR" sz="1500">
                <a:solidFill>
                  <a:schemeClr val="dk1"/>
                </a:solidFill>
                <a:latin typeface="Nanum Gothic"/>
                <a:ea typeface="Nanum Gothic"/>
                <a:cs typeface="Nanum Gothic"/>
                <a:sym typeface="Nanum Gothic"/>
              </a:rPr>
              <a:t>이고 </a:t>
            </a:r>
            <a:r>
              <a:rPr b="1" lang="ko-KR" sz="1500">
                <a:solidFill>
                  <a:schemeClr val="dk1"/>
                </a:solidFill>
                <a:latin typeface="Nanum Gothic"/>
                <a:ea typeface="Nanum Gothic"/>
                <a:cs typeface="Nanum Gothic"/>
                <a:sym typeface="Nanum Gothic"/>
              </a:rPr>
              <a:t>모델 기반학습</a:t>
            </a:r>
            <a:r>
              <a:rPr lang="ko-KR" sz="1500">
                <a:solidFill>
                  <a:schemeClr val="dk1"/>
                </a:solidFill>
                <a:latin typeface="Nanum Gothic"/>
                <a:ea typeface="Nanum Gothic"/>
                <a:cs typeface="Nanum Gothic"/>
                <a:sym typeface="Nanum Gothic"/>
              </a:rPr>
              <a:t> 일 수가 있음.</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sz="1900"/>
              <a:t>훈련방식에 따른 분류</a:t>
            </a:r>
            <a:endParaRPr sz="1900"/>
          </a:p>
        </p:txBody>
      </p:sp>
      <p:sp>
        <p:nvSpPr>
          <p:cNvPr id="401" name="Google Shape;401;p3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02" name="Google Shape;402;p36"/>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 Supervised Learning </a:t>
            </a:r>
            <a:r>
              <a:rPr b="1" lang="ko-KR">
                <a:latin typeface="Nanum Gothic"/>
                <a:ea typeface="Nanum Gothic"/>
                <a:cs typeface="Nanum Gothic"/>
                <a:sym typeface="Nanum Gothic"/>
              </a:rPr>
              <a:t>- 지도학습</a:t>
            </a:r>
            <a:endParaRPr b="1">
              <a:latin typeface="Nanum Gothic"/>
              <a:ea typeface="Nanum Gothic"/>
              <a:cs typeface="Nanum Gothic"/>
              <a:sym typeface="Nanum Gothic"/>
            </a:endParaRPr>
          </a:p>
        </p:txBody>
      </p:sp>
      <p:sp>
        <p:nvSpPr>
          <p:cNvPr id="403" name="Google Shape;403;p36"/>
          <p:cNvSpPr txBox="1"/>
          <p:nvPr/>
        </p:nvSpPr>
        <p:spPr>
          <a:xfrm>
            <a:off x="5431850" y="1427800"/>
            <a:ext cx="25221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&lt;문제 종류&gt;</a:t>
            </a:r>
            <a:endParaRPr b="1">
              <a:latin typeface="Nanum Gothic"/>
              <a:ea typeface="Nanum Gothic"/>
              <a:cs typeface="Nanum Gothic"/>
              <a:sym typeface="Nanum Gothic"/>
            </a:endParaRPr>
          </a:p>
        </p:txBody>
      </p:sp>
      <p:sp>
        <p:nvSpPr>
          <p:cNvPr id="404" name="Google Shape;404;p36"/>
          <p:cNvSpPr txBox="1"/>
          <p:nvPr/>
        </p:nvSpPr>
        <p:spPr>
          <a:xfrm>
            <a:off x="551725" y="3208300"/>
            <a:ext cx="3586200" cy="507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anum Gothic"/>
              <a:buChar char="●"/>
            </a:pPr>
            <a:r>
              <a:rPr b="1" lang="ko-KR">
                <a:latin typeface="Nanum Gothic"/>
                <a:ea typeface="Nanum Gothic"/>
                <a:cs typeface="Nanum Gothic"/>
                <a:sym typeface="Nanum Gothic"/>
              </a:rPr>
              <a:t>정답이 있는 데이터셋.</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p:txBody>
      </p:sp>
      <p:sp>
        <p:nvSpPr>
          <p:cNvPr id="405" name="Google Shape;405;p36"/>
          <p:cNvSpPr txBox="1"/>
          <p:nvPr/>
        </p:nvSpPr>
        <p:spPr>
          <a:xfrm>
            <a:off x="551725" y="3613800"/>
            <a:ext cx="30000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ko-KR" sz="1200">
                <a:solidFill>
                  <a:schemeClr val="dk1"/>
                </a:solidFill>
                <a:latin typeface="Nanum Gothic"/>
                <a:ea typeface="Nanum Gothic"/>
                <a:cs typeface="Nanum Gothic"/>
                <a:sym typeface="Nanum Gothic"/>
              </a:rPr>
              <a:t>(정답 = Label = 레이블 = 라벨)</a:t>
            </a:r>
            <a:endParaRPr i="1" sz="1200"/>
          </a:p>
        </p:txBody>
      </p:sp>
      <p:sp>
        <p:nvSpPr>
          <p:cNvPr id="406" name="Google Shape;406;p36"/>
          <p:cNvSpPr txBox="1"/>
          <p:nvPr/>
        </p:nvSpPr>
        <p:spPr>
          <a:xfrm>
            <a:off x="4615136" y="2087100"/>
            <a:ext cx="4343400" cy="15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ko-KR" sz="2200">
                <a:solidFill>
                  <a:schemeClr val="dk1"/>
                </a:solidFill>
                <a:latin typeface="Nanum Gothic"/>
                <a:ea typeface="Nanum Gothic"/>
                <a:cs typeface="Nanum Gothic"/>
                <a:sym typeface="Nanum Gothic"/>
              </a:rPr>
              <a:t>Regression &amp; Classification</a:t>
            </a:r>
            <a:endParaRPr b="1" sz="2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t/>
            </a:r>
            <a:endParaRPr b="1" sz="2200">
              <a:solidFill>
                <a:schemeClr val="dk1"/>
              </a:solidFill>
              <a:latin typeface="Nanum Gothic"/>
              <a:ea typeface="Nanum Gothic"/>
              <a:cs typeface="Nanum Gothic"/>
              <a:sym typeface="Nanum Gothic"/>
            </a:endParaRPr>
          </a:p>
        </p:txBody>
      </p:sp>
      <p:sp>
        <p:nvSpPr>
          <p:cNvPr id="407" name="Google Shape;407;p36"/>
          <p:cNvSpPr txBox="1"/>
          <p:nvPr/>
        </p:nvSpPr>
        <p:spPr>
          <a:xfrm>
            <a:off x="5152250" y="2568700"/>
            <a:ext cx="30000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solidFill>
                  <a:schemeClr val="dk1"/>
                </a:solidFill>
                <a:latin typeface="Nanum Gothic"/>
                <a:ea typeface="Nanum Gothic"/>
                <a:cs typeface="Nanum Gothic"/>
                <a:sym typeface="Nanum Gothic"/>
              </a:rPr>
              <a:t>(회귀 &amp; 분류)</a:t>
            </a:r>
            <a:endParaRPr b="1" sz="2200"/>
          </a:p>
        </p:txBody>
      </p:sp>
      <p:cxnSp>
        <p:nvCxnSpPr>
          <p:cNvPr id="408" name="Google Shape;408;p36"/>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sp>
        <p:nvSpPr>
          <p:cNvPr id="409" name="Google Shape;409;p36"/>
          <p:cNvSpPr txBox="1"/>
          <p:nvPr/>
        </p:nvSpPr>
        <p:spPr>
          <a:xfrm>
            <a:off x="500600" y="1599975"/>
            <a:ext cx="30921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감시되는 학습?</a:t>
            </a:r>
            <a:br>
              <a:rPr b="1" lang="ko-KR">
                <a:latin typeface="Nanum Gothic"/>
                <a:ea typeface="Nanum Gothic"/>
                <a:cs typeface="Nanum Gothic"/>
                <a:sym typeface="Nanum Gothic"/>
              </a:rPr>
            </a:b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무엇을?</a:t>
            </a:r>
            <a:br>
              <a:rPr b="1" lang="ko-KR">
                <a:latin typeface="Nanum Gothic"/>
                <a:ea typeface="Nanum Gothic"/>
                <a:cs typeface="Nanum Gothic"/>
                <a:sym typeface="Nanum Gothic"/>
              </a:rPr>
            </a:b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정답이 </a:t>
            </a:r>
            <a:r>
              <a:rPr b="1" lang="ko-KR">
                <a:latin typeface="Nanum Gothic"/>
                <a:ea typeface="Nanum Gothic"/>
                <a:cs typeface="Nanum Gothic"/>
                <a:sym typeface="Nanum Gothic"/>
              </a:rPr>
              <a:t>맞는지</a:t>
            </a:r>
            <a:r>
              <a:rPr b="1" lang="ko-KR">
                <a:latin typeface="Nanum Gothic"/>
                <a:ea typeface="Nanum Gothic"/>
                <a:cs typeface="Nanum Gothic"/>
                <a:sym typeface="Nanum Gothic"/>
              </a:rPr>
              <a:t> 아닌지.</a:t>
            </a:r>
            <a:endParaRPr b="1">
              <a:latin typeface="Nanum Gothic"/>
              <a:ea typeface="Nanum Gothic"/>
              <a:cs typeface="Nanum Gothic"/>
              <a:sym typeface="Nanum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sz="1900"/>
              <a:t>훈련방식에 따른 분류</a:t>
            </a:r>
            <a:endParaRPr sz="1900"/>
          </a:p>
        </p:txBody>
      </p:sp>
      <p:sp>
        <p:nvSpPr>
          <p:cNvPr id="415" name="Google Shape;415;p3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16" name="Google Shape;416;p37"/>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 Supervised Learning </a:t>
            </a:r>
            <a:r>
              <a:rPr b="1" lang="ko-KR">
                <a:latin typeface="Nanum Gothic"/>
                <a:ea typeface="Nanum Gothic"/>
                <a:cs typeface="Nanum Gothic"/>
                <a:sym typeface="Nanum Gothic"/>
              </a:rPr>
              <a:t>- 지도학습</a:t>
            </a:r>
            <a:endParaRPr b="1">
              <a:latin typeface="Nanum Gothic"/>
              <a:ea typeface="Nanum Gothic"/>
              <a:cs typeface="Nanum Gothic"/>
              <a:sym typeface="Nanum Gothic"/>
            </a:endParaRPr>
          </a:p>
        </p:txBody>
      </p:sp>
      <p:sp>
        <p:nvSpPr>
          <p:cNvPr id="417" name="Google Shape;417;p37"/>
          <p:cNvSpPr txBox="1"/>
          <p:nvPr/>
        </p:nvSpPr>
        <p:spPr>
          <a:xfrm>
            <a:off x="7896900" y="694775"/>
            <a:ext cx="1094700" cy="21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100">
                <a:latin typeface="Nanum Gothic"/>
                <a:ea typeface="Nanum Gothic"/>
                <a:cs typeface="Nanum Gothic"/>
                <a:sym typeface="Nanum Gothic"/>
              </a:rPr>
              <a:t>iris 데이터</a:t>
            </a:r>
            <a:endParaRPr sz="800">
              <a:latin typeface="Nanum Gothic"/>
              <a:ea typeface="Nanum Gothic"/>
              <a:cs typeface="Nanum Gothic"/>
              <a:sym typeface="Nanum Gothic"/>
            </a:endParaRPr>
          </a:p>
        </p:txBody>
      </p:sp>
      <p:sp>
        <p:nvSpPr>
          <p:cNvPr id="418" name="Google Shape;418;p37"/>
          <p:cNvSpPr txBox="1"/>
          <p:nvPr/>
        </p:nvSpPr>
        <p:spPr>
          <a:xfrm>
            <a:off x="524125" y="1629425"/>
            <a:ext cx="40479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300">
                <a:latin typeface="Nanum Gothic"/>
                <a:ea typeface="Nanum Gothic"/>
                <a:cs typeface="Nanum Gothic"/>
                <a:sym typeface="Nanum Gothic"/>
              </a:rPr>
              <a:t>회귀(Regression)</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연속적인 변수 예측</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예) 새로운 붓꽃의 </a:t>
            </a:r>
            <a:r>
              <a:rPr lang="ko-KR" sz="1300">
                <a:solidFill>
                  <a:schemeClr val="dk1"/>
                </a:solidFill>
                <a:latin typeface="Nanum Gothic"/>
                <a:ea typeface="Nanum Gothic"/>
                <a:cs typeface="Nanum Gothic"/>
                <a:sym typeface="Nanum Gothic"/>
              </a:rPr>
              <a:t>petal_width</a:t>
            </a:r>
            <a:r>
              <a:rPr lang="ko-KR" sz="1300">
                <a:latin typeface="Nanum Gothic"/>
                <a:ea typeface="Nanum Gothic"/>
                <a:cs typeface="Nanum Gothic"/>
                <a:sym typeface="Nanum Gothic"/>
              </a:rPr>
              <a:t>를 예측</a:t>
            </a:r>
            <a:endParaRPr sz="1300">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a:p>
            <a:pPr indent="0" lvl="0" marL="0" rtl="0" algn="l">
              <a:spcBef>
                <a:spcPts val="0"/>
              </a:spcBef>
              <a:spcAft>
                <a:spcPts val="0"/>
              </a:spcAft>
              <a:buNone/>
            </a:pPr>
            <a:r>
              <a:t/>
            </a:r>
            <a:endParaRPr b="1" sz="1300">
              <a:latin typeface="Nanum Gothic"/>
              <a:ea typeface="Nanum Gothic"/>
              <a:cs typeface="Nanum Gothic"/>
              <a:sym typeface="Nanum Gothic"/>
            </a:endParaRPr>
          </a:p>
          <a:p>
            <a:pPr indent="0" lvl="0" marL="0" rtl="0" algn="l">
              <a:spcBef>
                <a:spcPts val="0"/>
              </a:spcBef>
              <a:spcAft>
                <a:spcPts val="0"/>
              </a:spcAft>
              <a:buNone/>
            </a:pPr>
            <a:r>
              <a:rPr b="1" lang="ko-KR" sz="1300">
                <a:latin typeface="Nanum Gothic"/>
                <a:ea typeface="Nanum Gothic"/>
                <a:cs typeface="Nanum Gothic"/>
                <a:sym typeface="Nanum Gothic"/>
              </a:rPr>
              <a:t>분류(Classification)</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범주형 변수 예측</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예) 새로운 붓꽃의 종류를 예측</a:t>
            </a:r>
            <a:endParaRPr sz="1300">
              <a:latin typeface="Nanum Gothic"/>
              <a:ea typeface="Nanum Gothic"/>
              <a:cs typeface="Nanum Gothic"/>
              <a:sym typeface="Nanum Gothic"/>
            </a:endParaRPr>
          </a:p>
        </p:txBody>
      </p:sp>
      <p:sp>
        <p:nvSpPr>
          <p:cNvPr id="419" name="Google Shape;419;p37"/>
          <p:cNvSpPr txBox="1"/>
          <p:nvPr/>
        </p:nvSpPr>
        <p:spPr>
          <a:xfrm>
            <a:off x="5765500" y="943138"/>
            <a:ext cx="26007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300">
                <a:solidFill>
                  <a:srgbClr val="FF0000"/>
                </a:solidFill>
                <a:latin typeface="Nanum Gothic"/>
                <a:ea typeface="Nanum Gothic"/>
                <a:cs typeface="Nanum Gothic"/>
                <a:sym typeface="Nanum Gothic"/>
              </a:rPr>
              <a:t>Regression의 label</a:t>
            </a:r>
            <a:endParaRPr b="1" sz="1300">
              <a:solidFill>
                <a:srgbClr val="FF0000"/>
              </a:solidFill>
              <a:latin typeface="Nanum Gothic"/>
              <a:ea typeface="Nanum Gothic"/>
              <a:cs typeface="Nanum Gothic"/>
              <a:sym typeface="Nanum Gothic"/>
            </a:endParaRPr>
          </a:p>
        </p:txBody>
      </p:sp>
      <p:pic>
        <p:nvPicPr>
          <p:cNvPr id="420" name="Google Shape;420;p37"/>
          <p:cNvPicPr preferRelativeResize="0"/>
          <p:nvPr/>
        </p:nvPicPr>
        <p:blipFill>
          <a:blip r:embed="rId3">
            <a:alphaModFix/>
          </a:blip>
          <a:stretch>
            <a:fillRect/>
          </a:stretch>
        </p:blipFill>
        <p:spPr>
          <a:xfrm>
            <a:off x="4648238" y="1331288"/>
            <a:ext cx="4267175" cy="2480916"/>
          </a:xfrm>
          <a:prstGeom prst="rect">
            <a:avLst/>
          </a:prstGeom>
          <a:noFill/>
          <a:ln>
            <a:noFill/>
          </a:ln>
        </p:spPr>
      </p:pic>
      <p:sp>
        <p:nvSpPr>
          <p:cNvPr id="421" name="Google Shape;421;p37"/>
          <p:cNvSpPr/>
          <p:nvPr/>
        </p:nvSpPr>
        <p:spPr>
          <a:xfrm>
            <a:off x="7229250" y="1289375"/>
            <a:ext cx="771600" cy="24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txBox="1"/>
          <p:nvPr/>
        </p:nvSpPr>
        <p:spPr>
          <a:xfrm>
            <a:off x="6314700" y="922175"/>
            <a:ext cx="2600700" cy="35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ko-KR" sz="1300">
                <a:solidFill>
                  <a:srgbClr val="0000FF"/>
                </a:solidFill>
                <a:latin typeface="Nanum Gothic"/>
                <a:ea typeface="Nanum Gothic"/>
                <a:cs typeface="Nanum Gothic"/>
                <a:sym typeface="Nanum Gothic"/>
              </a:rPr>
              <a:t>Classification의 label</a:t>
            </a:r>
            <a:endParaRPr b="1" sz="1300">
              <a:solidFill>
                <a:srgbClr val="0000FF"/>
              </a:solidFill>
              <a:latin typeface="Nanum Gothic"/>
              <a:ea typeface="Nanum Gothic"/>
              <a:cs typeface="Nanum Gothic"/>
              <a:sym typeface="Nanum Gothic"/>
            </a:endParaRPr>
          </a:p>
        </p:txBody>
      </p:sp>
      <p:sp>
        <p:nvSpPr>
          <p:cNvPr id="423" name="Google Shape;423;p37"/>
          <p:cNvSpPr/>
          <p:nvPr/>
        </p:nvSpPr>
        <p:spPr>
          <a:xfrm>
            <a:off x="8247325" y="1289375"/>
            <a:ext cx="714900" cy="2481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nvSpPr>
        <p:spPr>
          <a:xfrm>
            <a:off x="3328975" y="3980400"/>
            <a:ext cx="56334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600">
                <a:latin typeface="Nanum Gothic"/>
                <a:ea typeface="Nanum Gothic"/>
                <a:cs typeface="Nanum Gothic"/>
                <a:sym typeface="Nanum Gothic"/>
              </a:rPr>
              <a:t>새로운 12번째 데이터</a:t>
            </a:r>
            <a:r>
              <a:rPr b="1" lang="ko-KR" sz="2600">
                <a:latin typeface="Nanum Gothic"/>
                <a:ea typeface="Nanum Gothic"/>
                <a:cs typeface="Nanum Gothic"/>
                <a:sym typeface="Nanum Gothic"/>
              </a:rPr>
              <a:t>에 대해서 예측</a:t>
            </a:r>
            <a:endParaRPr b="1" sz="2600">
              <a:latin typeface="Nanum Gothic"/>
              <a:ea typeface="Nanum Gothic"/>
              <a:cs typeface="Nanum Gothic"/>
              <a:sym typeface="Nanum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8"/>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sz="1900"/>
              <a:t>훈련방식에 따른 분류</a:t>
            </a:r>
            <a:endParaRPr sz="1900"/>
          </a:p>
        </p:txBody>
      </p:sp>
      <p:sp>
        <p:nvSpPr>
          <p:cNvPr id="430" name="Google Shape;430;p3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31" name="Google Shape;431;p38"/>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 Supervised Learning </a:t>
            </a:r>
            <a:r>
              <a:rPr b="1" lang="ko-KR">
                <a:latin typeface="Nanum Gothic"/>
                <a:ea typeface="Nanum Gothic"/>
                <a:cs typeface="Nanum Gothic"/>
                <a:sym typeface="Nanum Gothic"/>
              </a:rPr>
              <a:t>- 지도학습</a:t>
            </a:r>
            <a:endParaRPr b="1">
              <a:latin typeface="Nanum Gothic"/>
              <a:ea typeface="Nanum Gothic"/>
              <a:cs typeface="Nanum Gothic"/>
              <a:sym typeface="Nanum Gothic"/>
            </a:endParaRPr>
          </a:p>
        </p:txBody>
      </p:sp>
      <p:sp>
        <p:nvSpPr>
          <p:cNvPr id="432" name="Google Shape;432;p38"/>
          <p:cNvSpPr txBox="1"/>
          <p:nvPr/>
        </p:nvSpPr>
        <p:spPr>
          <a:xfrm>
            <a:off x="524125" y="1629425"/>
            <a:ext cx="40479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300">
                <a:latin typeface="Nanum Gothic"/>
                <a:ea typeface="Nanum Gothic"/>
                <a:cs typeface="Nanum Gothic"/>
                <a:sym typeface="Nanum Gothic"/>
              </a:rPr>
              <a:t>회귀(Regression)</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연속적인 변수 예측</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예) 새로운 붓꽃의 petal_width를 예측</a:t>
            </a:r>
            <a:endParaRPr sz="1300">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a:p>
            <a:pPr indent="0" lvl="0" marL="0" rtl="0" algn="l">
              <a:spcBef>
                <a:spcPts val="0"/>
              </a:spcBef>
              <a:spcAft>
                <a:spcPts val="0"/>
              </a:spcAft>
              <a:buNone/>
            </a:pPr>
            <a:r>
              <a:t/>
            </a:r>
            <a:endParaRPr b="1" sz="1300">
              <a:latin typeface="Nanum Gothic"/>
              <a:ea typeface="Nanum Gothic"/>
              <a:cs typeface="Nanum Gothic"/>
              <a:sym typeface="Nanum Gothic"/>
            </a:endParaRPr>
          </a:p>
          <a:p>
            <a:pPr indent="0" lvl="0" marL="0" rtl="0" algn="l">
              <a:spcBef>
                <a:spcPts val="0"/>
              </a:spcBef>
              <a:spcAft>
                <a:spcPts val="0"/>
              </a:spcAft>
              <a:buNone/>
            </a:pPr>
            <a:r>
              <a:rPr b="1" lang="ko-KR" sz="1300">
                <a:latin typeface="Nanum Gothic"/>
                <a:ea typeface="Nanum Gothic"/>
                <a:cs typeface="Nanum Gothic"/>
                <a:sym typeface="Nanum Gothic"/>
              </a:rPr>
              <a:t>분류(Classification)</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범주형 변수 예측</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예) 새로운 붓꽃의 종류를 예측</a:t>
            </a:r>
            <a:endParaRPr sz="1300">
              <a:latin typeface="Nanum Gothic"/>
              <a:ea typeface="Nanum Gothic"/>
              <a:cs typeface="Nanum Gothic"/>
              <a:sym typeface="Nanum Gothic"/>
            </a:endParaRPr>
          </a:p>
        </p:txBody>
      </p:sp>
      <p:pic>
        <p:nvPicPr>
          <p:cNvPr id="433" name="Google Shape;433;p38"/>
          <p:cNvPicPr preferRelativeResize="0"/>
          <p:nvPr/>
        </p:nvPicPr>
        <p:blipFill>
          <a:blip r:embed="rId3">
            <a:alphaModFix/>
          </a:blip>
          <a:stretch>
            <a:fillRect/>
          </a:stretch>
        </p:blipFill>
        <p:spPr>
          <a:xfrm>
            <a:off x="3713625" y="1211382"/>
            <a:ext cx="2526875" cy="2315793"/>
          </a:xfrm>
          <a:prstGeom prst="rect">
            <a:avLst/>
          </a:prstGeom>
          <a:noFill/>
          <a:ln>
            <a:noFill/>
          </a:ln>
        </p:spPr>
      </p:pic>
      <p:sp>
        <p:nvSpPr>
          <p:cNvPr id="434" name="Google Shape;434;p38"/>
          <p:cNvSpPr txBox="1"/>
          <p:nvPr/>
        </p:nvSpPr>
        <p:spPr>
          <a:xfrm>
            <a:off x="4471258" y="1028975"/>
            <a:ext cx="1567800" cy="15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100">
                <a:latin typeface="Nanum Gothic"/>
                <a:ea typeface="Nanum Gothic"/>
                <a:cs typeface="Nanum Gothic"/>
                <a:sym typeface="Nanum Gothic"/>
              </a:rPr>
              <a:t>Regression</a:t>
            </a:r>
            <a:endParaRPr sz="800">
              <a:latin typeface="Nanum Gothic"/>
              <a:ea typeface="Nanum Gothic"/>
              <a:cs typeface="Nanum Gothic"/>
              <a:sym typeface="Nanum Gothic"/>
            </a:endParaRPr>
          </a:p>
        </p:txBody>
      </p:sp>
      <p:sp>
        <p:nvSpPr>
          <p:cNvPr id="435" name="Google Shape;435;p38"/>
          <p:cNvSpPr txBox="1"/>
          <p:nvPr/>
        </p:nvSpPr>
        <p:spPr>
          <a:xfrm>
            <a:off x="7146158" y="1028975"/>
            <a:ext cx="1567800" cy="15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100">
                <a:latin typeface="Nanum Gothic"/>
                <a:ea typeface="Nanum Gothic"/>
                <a:cs typeface="Nanum Gothic"/>
                <a:sym typeface="Nanum Gothic"/>
              </a:rPr>
              <a:t>classification</a:t>
            </a:r>
            <a:endParaRPr sz="800">
              <a:latin typeface="Nanum Gothic"/>
              <a:ea typeface="Nanum Gothic"/>
              <a:cs typeface="Nanum Gothic"/>
              <a:sym typeface="Nanum Gothic"/>
            </a:endParaRPr>
          </a:p>
        </p:txBody>
      </p:sp>
      <p:pic>
        <p:nvPicPr>
          <p:cNvPr id="436" name="Google Shape;436;p38"/>
          <p:cNvPicPr preferRelativeResize="0"/>
          <p:nvPr/>
        </p:nvPicPr>
        <p:blipFill>
          <a:blip r:embed="rId4">
            <a:alphaModFix/>
          </a:blip>
          <a:stretch>
            <a:fillRect/>
          </a:stretch>
        </p:blipFill>
        <p:spPr>
          <a:xfrm>
            <a:off x="6441475" y="1333149"/>
            <a:ext cx="2473925" cy="197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9"/>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442" name="Google Shape;442;p3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43" name="Google Shape;443;p39"/>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1-2. Unsupervised Learning </a:t>
            </a:r>
            <a:r>
              <a:rPr b="1" lang="ko-KR">
                <a:latin typeface="Nanum Gothic"/>
                <a:ea typeface="Nanum Gothic"/>
                <a:cs typeface="Nanum Gothic"/>
                <a:sym typeface="Nanum Gothic"/>
              </a:rPr>
              <a:t>- 비지도학습</a:t>
            </a:r>
            <a:endParaRPr b="1">
              <a:latin typeface="Nanum Gothic"/>
              <a:ea typeface="Nanum Gothic"/>
              <a:cs typeface="Nanum Gothic"/>
              <a:sym typeface="Nanum Gothic"/>
            </a:endParaRPr>
          </a:p>
        </p:txBody>
      </p:sp>
      <p:sp>
        <p:nvSpPr>
          <p:cNvPr id="444" name="Google Shape;444;p39"/>
          <p:cNvSpPr txBox="1"/>
          <p:nvPr/>
        </p:nvSpPr>
        <p:spPr>
          <a:xfrm>
            <a:off x="551725" y="1824250"/>
            <a:ext cx="3586200" cy="507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anum Gothic"/>
              <a:buChar char="●"/>
            </a:pPr>
            <a:r>
              <a:rPr b="1" lang="ko-KR">
                <a:latin typeface="Nanum Gothic"/>
                <a:ea typeface="Nanum Gothic"/>
                <a:cs typeface="Nanum Gothic"/>
                <a:sym typeface="Nanum Gothic"/>
              </a:rPr>
              <a:t>정답이 없는 데이터셋</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p:txBody>
      </p:sp>
      <p:cxnSp>
        <p:nvCxnSpPr>
          <p:cNvPr id="445" name="Google Shape;445;p39"/>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sp>
        <p:nvSpPr>
          <p:cNvPr id="446" name="Google Shape;446;p39"/>
          <p:cNvSpPr txBox="1"/>
          <p:nvPr/>
        </p:nvSpPr>
        <p:spPr>
          <a:xfrm>
            <a:off x="5431850" y="1427800"/>
            <a:ext cx="25221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&lt;문제 종류&gt;</a:t>
            </a:r>
            <a:endParaRPr b="1">
              <a:latin typeface="Nanum Gothic"/>
              <a:ea typeface="Nanum Gothic"/>
              <a:cs typeface="Nanum Gothic"/>
              <a:sym typeface="Nanum Gothic"/>
            </a:endParaRPr>
          </a:p>
        </p:txBody>
      </p:sp>
      <p:sp>
        <p:nvSpPr>
          <p:cNvPr id="447" name="Google Shape;447;p39"/>
          <p:cNvSpPr txBox="1"/>
          <p:nvPr/>
        </p:nvSpPr>
        <p:spPr>
          <a:xfrm>
            <a:off x="4615136" y="2087100"/>
            <a:ext cx="4343400" cy="15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ko-KR" sz="2200">
                <a:solidFill>
                  <a:schemeClr val="dk1"/>
                </a:solidFill>
                <a:latin typeface="Nanum Gothic"/>
                <a:ea typeface="Nanum Gothic"/>
                <a:cs typeface="Nanum Gothic"/>
                <a:sym typeface="Nanum Gothic"/>
              </a:rPr>
              <a:t>Clustering &amp; </a:t>
            </a:r>
            <a:br>
              <a:rPr b="1" lang="ko-KR" sz="2200">
                <a:solidFill>
                  <a:schemeClr val="dk1"/>
                </a:solidFill>
                <a:latin typeface="Nanum Gothic"/>
                <a:ea typeface="Nanum Gothic"/>
                <a:cs typeface="Nanum Gothic"/>
                <a:sym typeface="Nanum Gothic"/>
              </a:rPr>
            </a:br>
            <a:r>
              <a:rPr b="1" lang="ko-KR" sz="2200">
                <a:solidFill>
                  <a:schemeClr val="dk1"/>
                </a:solidFill>
                <a:latin typeface="Nanum Gothic"/>
                <a:ea typeface="Nanum Gothic"/>
                <a:cs typeface="Nanum Gothic"/>
                <a:sym typeface="Nanum Gothic"/>
              </a:rPr>
              <a:t>Dimensionality reduction</a:t>
            </a:r>
            <a:endParaRPr b="1" sz="2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t/>
            </a:r>
            <a:endParaRPr b="1" sz="2200">
              <a:solidFill>
                <a:schemeClr val="dk1"/>
              </a:solidFill>
              <a:latin typeface="Nanum Gothic"/>
              <a:ea typeface="Nanum Gothic"/>
              <a:cs typeface="Nanum Gothic"/>
              <a:sym typeface="Nanum Gothic"/>
            </a:endParaRPr>
          </a:p>
        </p:txBody>
      </p:sp>
      <p:sp>
        <p:nvSpPr>
          <p:cNvPr id="448" name="Google Shape;448;p39"/>
          <p:cNvSpPr txBox="1"/>
          <p:nvPr/>
        </p:nvSpPr>
        <p:spPr>
          <a:xfrm>
            <a:off x="5228450" y="3178300"/>
            <a:ext cx="30000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solidFill>
                  <a:schemeClr val="dk1"/>
                </a:solidFill>
                <a:latin typeface="Nanum Gothic"/>
                <a:ea typeface="Nanum Gothic"/>
                <a:cs typeface="Nanum Gothic"/>
                <a:sym typeface="Nanum Gothic"/>
              </a:rPr>
              <a:t>(군집화 &amp; 차원축소)</a:t>
            </a:r>
            <a:endParaRPr b="1" sz="2200"/>
          </a:p>
        </p:txBody>
      </p:sp>
      <p:sp>
        <p:nvSpPr>
          <p:cNvPr id="449" name="Google Shape;449;p39"/>
          <p:cNvSpPr txBox="1"/>
          <p:nvPr/>
        </p:nvSpPr>
        <p:spPr>
          <a:xfrm>
            <a:off x="551725" y="2229750"/>
            <a:ext cx="30000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ko-KR" sz="1200">
                <a:solidFill>
                  <a:schemeClr val="dk1"/>
                </a:solidFill>
                <a:latin typeface="Nanum Gothic"/>
                <a:ea typeface="Nanum Gothic"/>
                <a:cs typeface="Nanum Gothic"/>
                <a:sym typeface="Nanum Gothic"/>
              </a:rPr>
              <a:t>(정답 = Label = 레이블 = 라벨)</a:t>
            </a:r>
            <a:endParaRPr i="1"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4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455" name="Google Shape;455;p4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56" name="Google Shape;456;p40"/>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1-2. Unsupervised Learning </a:t>
            </a:r>
            <a:r>
              <a:rPr b="1" lang="ko-KR">
                <a:latin typeface="Nanum Gothic"/>
                <a:ea typeface="Nanum Gothic"/>
                <a:cs typeface="Nanum Gothic"/>
                <a:sym typeface="Nanum Gothic"/>
              </a:rPr>
              <a:t>- 비지도학습</a:t>
            </a:r>
            <a:endParaRPr b="1">
              <a:latin typeface="Nanum Gothic"/>
              <a:ea typeface="Nanum Gothic"/>
              <a:cs typeface="Nanum Gothic"/>
              <a:sym typeface="Nanum Gothic"/>
            </a:endParaRPr>
          </a:p>
        </p:txBody>
      </p:sp>
      <p:cxnSp>
        <p:nvCxnSpPr>
          <p:cNvPr id="457" name="Google Shape;457;p40"/>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pic>
        <p:nvPicPr>
          <p:cNvPr id="458" name="Google Shape;458;p40"/>
          <p:cNvPicPr preferRelativeResize="0"/>
          <p:nvPr/>
        </p:nvPicPr>
        <p:blipFill>
          <a:blip r:embed="rId3">
            <a:alphaModFix/>
          </a:blip>
          <a:stretch>
            <a:fillRect/>
          </a:stretch>
        </p:blipFill>
        <p:spPr>
          <a:xfrm>
            <a:off x="4724350" y="873332"/>
            <a:ext cx="4110600" cy="3848899"/>
          </a:xfrm>
          <a:prstGeom prst="rect">
            <a:avLst/>
          </a:prstGeom>
          <a:noFill/>
          <a:ln>
            <a:noFill/>
          </a:ln>
        </p:spPr>
      </p:pic>
      <p:sp>
        <p:nvSpPr>
          <p:cNvPr id="459" name="Google Shape;459;p40"/>
          <p:cNvSpPr txBox="1"/>
          <p:nvPr/>
        </p:nvSpPr>
        <p:spPr>
          <a:xfrm>
            <a:off x="6900050" y="618575"/>
            <a:ext cx="1939200" cy="21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100">
                <a:latin typeface="Nanum Gothic"/>
                <a:ea typeface="Nanum Gothic"/>
                <a:cs typeface="Nanum Gothic"/>
                <a:sym typeface="Nanum Gothic"/>
              </a:rPr>
              <a:t>수입에 따른 직업 군집화</a:t>
            </a:r>
            <a:endParaRPr sz="800">
              <a:latin typeface="Nanum Gothic"/>
              <a:ea typeface="Nanum Gothic"/>
              <a:cs typeface="Nanum Gothic"/>
              <a:sym typeface="Nanum Gothic"/>
            </a:endParaRPr>
          </a:p>
        </p:txBody>
      </p:sp>
      <p:sp>
        <p:nvSpPr>
          <p:cNvPr id="460" name="Google Shape;460;p40"/>
          <p:cNvSpPr txBox="1"/>
          <p:nvPr/>
        </p:nvSpPr>
        <p:spPr>
          <a:xfrm>
            <a:off x="524125" y="1629425"/>
            <a:ext cx="40479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300">
                <a:latin typeface="Nanum Gothic"/>
                <a:ea typeface="Nanum Gothic"/>
                <a:cs typeface="Nanum Gothic"/>
                <a:sym typeface="Nanum Gothic"/>
              </a:rPr>
              <a:t>군집화(Clustering)</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그룹으로 세분화</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예)  </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수입에 따른 직업 군집화</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페이스북 방문자 세분화 &amp; 영화 추천 등</a:t>
            </a:r>
            <a:endParaRPr sz="1300">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b="1" lang="ko-KR" sz="1300">
                <a:solidFill>
                  <a:schemeClr val="dk1"/>
                </a:solidFill>
                <a:latin typeface="Nanum Gothic"/>
                <a:ea typeface="Nanum Gothic"/>
                <a:cs typeface="Nanum Gothic"/>
                <a:sym typeface="Nanum Gothic"/>
              </a:rPr>
              <a:t>차원축소(Dimensionality Reduction)</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 상관관계가 있는 여러 특성을 하나로 합침</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KR" sz="1300">
                <a:solidFill>
                  <a:schemeClr val="dk1"/>
                </a:solidFill>
                <a:latin typeface="Nanum Gothic"/>
                <a:ea typeface="Nanum Gothic"/>
                <a:cs typeface="Nanum Gothic"/>
                <a:sym typeface="Nanum Gothic"/>
              </a:rPr>
              <a:t>예) 차의 주행거리와 연식은 매우 연관 -&gt; 합칠 수 있음</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b="1" lang="ko-KR" sz="1300">
                <a:solidFill>
                  <a:schemeClr val="dk1"/>
                </a:solidFill>
                <a:latin typeface="Nanum Gothic"/>
                <a:ea typeface="Nanum Gothic"/>
                <a:cs typeface="Nanum Gothic"/>
                <a:sym typeface="Nanum Gothic"/>
              </a:rPr>
              <a:t>→ </a:t>
            </a:r>
            <a:r>
              <a:rPr lang="ko-KR" sz="1300">
                <a:solidFill>
                  <a:schemeClr val="dk1"/>
                </a:solidFill>
                <a:latin typeface="Nanum Gothic"/>
                <a:ea typeface="Nanum Gothic"/>
                <a:cs typeface="Nanum Gothic"/>
                <a:sym typeface="Nanum Gothic"/>
              </a:rPr>
              <a:t> </a:t>
            </a:r>
            <a:r>
              <a:rPr b="1" lang="ko-KR" sz="1300">
                <a:solidFill>
                  <a:schemeClr val="dk1"/>
                </a:solidFill>
                <a:latin typeface="Nanum Gothic"/>
                <a:ea typeface="Nanum Gothic"/>
                <a:cs typeface="Nanum Gothic"/>
                <a:sym typeface="Nanum Gothic"/>
              </a:rPr>
              <a:t>알고리즘의 실행 속도가 훨씬 좋아진다. </a:t>
            </a:r>
            <a:br>
              <a:rPr lang="ko-KR" sz="1300">
                <a:solidFill>
                  <a:schemeClr val="dk1"/>
                </a:solidFill>
                <a:latin typeface="Nanum Gothic"/>
                <a:ea typeface="Nanum Gothic"/>
                <a:cs typeface="Nanum Gothic"/>
                <a:sym typeface="Nanum Gothic"/>
              </a:rPr>
            </a:br>
            <a:r>
              <a:rPr b="1" lang="ko-KR" sz="1300">
                <a:solidFill>
                  <a:schemeClr val="dk1"/>
                </a:solidFill>
                <a:latin typeface="Nanum Gothic"/>
                <a:ea typeface="Nanum Gothic"/>
                <a:cs typeface="Nanum Gothic"/>
                <a:sym typeface="Nanum Gothic"/>
              </a:rPr>
              <a:t>(시간, 공간적 측면에서)</a:t>
            </a:r>
            <a:endParaRPr b="1"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466" name="Google Shape;466;p4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67" name="Google Shape;467;p41"/>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1-2. Unsupervised Learning </a:t>
            </a:r>
            <a:r>
              <a:rPr b="1" lang="ko-KR">
                <a:latin typeface="Nanum Gothic"/>
                <a:ea typeface="Nanum Gothic"/>
                <a:cs typeface="Nanum Gothic"/>
                <a:sym typeface="Nanum Gothic"/>
              </a:rPr>
              <a:t>- 비지도학습</a:t>
            </a:r>
            <a:endParaRPr b="1">
              <a:latin typeface="Nanum Gothic"/>
              <a:ea typeface="Nanum Gothic"/>
              <a:cs typeface="Nanum Gothic"/>
              <a:sym typeface="Nanum Gothic"/>
            </a:endParaRPr>
          </a:p>
        </p:txBody>
      </p:sp>
      <p:cxnSp>
        <p:nvCxnSpPr>
          <p:cNvPr id="468" name="Google Shape;468;p41"/>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pic>
        <p:nvPicPr>
          <p:cNvPr id="469" name="Google Shape;469;p41"/>
          <p:cNvPicPr preferRelativeResize="0"/>
          <p:nvPr/>
        </p:nvPicPr>
        <p:blipFill>
          <a:blip r:embed="rId3">
            <a:alphaModFix/>
          </a:blip>
          <a:stretch>
            <a:fillRect/>
          </a:stretch>
        </p:blipFill>
        <p:spPr>
          <a:xfrm>
            <a:off x="4652169" y="1865325"/>
            <a:ext cx="4263226" cy="1691075"/>
          </a:xfrm>
          <a:prstGeom prst="rect">
            <a:avLst/>
          </a:prstGeom>
          <a:noFill/>
          <a:ln>
            <a:noFill/>
          </a:ln>
        </p:spPr>
      </p:pic>
      <p:sp>
        <p:nvSpPr>
          <p:cNvPr id="470" name="Google Shape;470;p41"/>
          <p:cNvSpPr txBox="1"/>
          <p:nvPr/>
        </p:nvSpPr>
        <p:spPr>
          <a:xfrm>
            <a:off x="6976200" y="1415825"/>
            <a:ext cx="1939200" cy="21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100">
                <a:latin typeface="Nanum Gothic"/>
                <a:ea typeface="Nanum Gothic"/>
                <a:cs typeface="Nanum Gothic"/>
                <a:sym typeface="Nanum Gothic"/>
              </a:rPr>
              <a:t>차원축소 - 주성분 분석</a:t>
            </a:r>
            <a:endParaRPr sz="800">
              <a:latin typeface="Nanum Gothic"/>
              <a:ea typeface="Nanum Gothic"/>
              <a:cs typeface="Nanum Gothic"/>
              <a:sym typeface="Nanum Gothic"/>
            </a:endParaRPr>
          </a:p>
        </p:txBody>
      </p:sp>
      <p:sp>
        <p:nvSpPr>
          <p:cNvPr id="471" name="Google Shape;471;p41"/>
          <p:cNvSpPr txBox="1"/>
          <p:nvPr/>
        </p:nvSpPr>
        <p:spPr>
          <a:xfrm>
            <a:off x="524125" y="1629425"/>
            <a:ext cx="40479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300">
                <a:latin typeface="Nanum Gothic"/>
                <a:ea typeface="Nanum Gothic"/>
                <a:cs typeface="Nanum Gothic"/>
                <a:sym typeface="Nanum Gothic"/>
              </a:rPr>
              <a:t>군집화(Clustering)</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그룹으로 세분화</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예)  </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수입에 따른 직업 군집화</a:t>
            </a:r>
            <a:endParaRPr sz="1300">
              <a:latin typeface="Nanum Gothic"/>
              <a:ea typeface="Nanum Gothic"/>
              <a:cs typeface="Nanum Gothic"/>
              <a:sym typeface="Nanum Gothic"/>
            </a:endParaRPr>
          </a:p>
          <a:p>
            <a:pPr indent="0" lvl="0" marL="0" rtl="0" algn="l">
              <a:spcBef>
                <a:spcPts val="0"/>
              </a:spcBef>
              <a:spcAft>
                <a:spcPts val="0"/>
              </a:spcAft>
              <a:buNone/>
            </a:pPr>
            <a:r>
              <a:rPr lang="ko-KR" sz="1300">
                <a:latin typeface="Nanum Gothic"/>
                <a:ea typeface="Nanum Gothic"/>
                <a:cs typeface="Nanum Gothic"/>
                <a:sym typeface="Nanum Gothic"/>
              </a:rPr>
              <a:t>- 페이스북 방문자 세분화 &amp; 영화 추천 등</a:t>
            </a:r>
            <a:endParaRPr sz="1300">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a:p>
            <a:pPr indent="0" lvl="0" marL="0" rtl="0" algn="l">
              <a:spcBef>
                <a:spcPts val="0"/>
              </a:spcBef>
              <a:spcAft>
                <a:spcPts val="0"/>
              </a:spcAft>
              <a:buNone/>
            </a:pPr>
            <a:r>
              <a:rPr b="1" lang="ko-KR" sz="1300">
                <a:solidFill>
                  <a:schemeClr val="dk1"/>
                </a:solidFill>
                <a:latin typeface="Nanum Gothic"/>
                <a:ea typeface="Nanum Gothic"/>
                <a:cs typeface="Nanum Gothic"/>
                <a:sym typeface="Nanum Gothic"/>
              </a:rPr>
              <a:t>차원축소(Dimensionality Reduction)</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300">
                <a:solidFill>
                  <a:schemeClr val="dk1"/>
                </a:solidFill>
                <a:latin typeface="Nanum Gothic"/>
                <a:ea typeface="Nanum Gothic"/>
                <a:cs typeface="Nanum Gothic"/>
                <a:sym typeface="Nanum Gothic"/>
              </a:rPr>
              <a:t>- 상관관계가 있는 여러 특성을 하나로 합침</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300">
                <a:solidFill>
                  <a:schemeClr val="dk1"/>
                </a:solidFill>
                <a:latin typeface="Nanum Gothic"/>
                <a:ea typeface="Nanum Gothic"/>
                <a:cs typeface="Nanum Gothic"/>
                <a:sym typeface="Nanum Gothic"/>
              </a:rPr>
              <a:t>예) 차의 주행거리와 연식은 매우 연관 -&gt; 합칠 수 있음</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300">
                <a:solidFill>
                  <a:schemeClr val="dk1"/>
                </a:solidFill>
                <a:latin typeface="Nanum Gothic"/>
                <a:ea typeface="Nanum Gothic"/>
                <a:cs typeface="Nanum Gothic"/>
                <a:sym typeface="Nanum Gothic"/>
              </a:rPr>
              <a:t>→ </a:t>
            </a:r>
            <a:r>
              <a:rPr lang="ko-KR" sz="1300">
                <a:solidFill>
                  <a:schemeClr val="dk1"/>
                </a:solidFill>
                <a:latin typeface="Nanum Gothic"/>
                <a:ea typeface="Nanum Gothic"/>
                <a:cs typeface="Nanum Gothic"/>
                <a:sym typeface="Nanum Gothic"/>
              </a:rPr>
              <a:t> </a:t>
            </a:r>
            <a:r>
              <a:rPr b="1" lang="ko-KR" sz="1300">
                <a:solidFill>
                  <a:schemeClr val="dk1"/>
                </a:solidFill>
                <a:latin typeface="Nanum Gothic"/>
                <a:ea typeface="Nanum Gothic"/>
                <a:cs typeface="Nanum Gothic"/>
                <a:sym typeface="Nanum Gothic"/>
              </a:rPr>
              <a:t>알고리즘의 실행 속도가 훨씬 좋아진다. </a:t>
            </a:r>
            <a:br>
              <a:rPr lang="ko-KR" sz="1300">
                <a:solidFill>
                  <a:schemeClr val="dk1"/>
                </a:solidFill>
                <a:latin typeface="Nanum Gothic"/>
                <a:ea typeface="Nanum Gothic"/>
                <a:cs typeface="Nanum Gothic"/>
                <a:sym typeface="Nanum Gothic"/>
              </a:rPr>
            </a:br>
            <a:r>
              <a:rPr b="1" lang="ko-KR" sz="1300">
                <a:solidFill>
                  <a:schemeClr val="dk1"/>
                </a:solidFill>
                <a:latin typeface="Nanum Gothic"/>
                <a:ea typeface="Nanum Gothic"/>
                <a:cs typeface="Nanum Gothic"/>
                <a:sym typeface="Nanum Gothic"/>
              </a:rPr>
              <a:t>(시간, 공간적 측면에서)</a:t>
            </a:r>
            <a:endParaRPr b="1"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latin typeface="Nanum Gothic"/>
              <a:ea typeface="Nanum Gothic"/>
              <a:cs typeface="Nanum Gothic"/>
              <a:sym typeface="Nanum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477" name="Google Shape;477;p4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78" name="Google Shape;478;p42"/>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1-2. Unsupervised Learning </a:t>
            </a:r>
            <a:r>
              <a:rPr b="1" lang="ko-KR">
                <a:latin typeface="Nanum Gothic"/>
                <a:ea typeface="Nanum Gothic"/>
                <a:cs typeface="Nanum Gothic"/>
                <a:sym typeface="Nanum Gothic"/>
              </a:rPr>
              <a:t>- 비지도학습</a:t>
            </a:r>
            <a:endParaRPr b="1">
              <a:latin typeface="Nanum Gothic"/>
              <a:ea typeface="Nanum Gothic"/>
              <a:cs typeface="Nanum Gothic"/>
              <a:sym typeface="Nanum Gothic"/>
            </a:endParaRPr>
          </a:p>
        </p:txBody>
      </p:sp>
      <p:cxnSp>
        <p:nvCxnSpPr>
          <p:cNvPr id="479" name="Google Shape;479;p42"/>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pic>
        <p:nvPicPr>
          <p:cNvPr id="480" name="Google Shape;480;p42"/>
          <p:cNvPicPr preferRelativeResize="0"/>
          <p:nvPr/>
        </p:nvPicPr>
        <p:blipFill>
          <a:blip r:embed="rId3">
            <a:alphaModFix/>
          </a:blip>
          <a:stretch>
            <a:fillRect/>
          </a:stretch>
        </p:blipFill>
        <p:spPr>
          <a:xfrm>
            <a:off x="238946" y="946800"/>
            <a:ext cx="8674016" cy="3440699"/>
          </a:xfrm>
          <a:prstGeom prst="rect">
            <a:avLst/>
          </a:prstGeom>
          <a:noFill/>
          <a:ln>
            <a:noFill/>
          </a:ln>
        </p:spPr>
      </p:pic>
      <p:sp>
        <p:nvSpPr>
          <p:cNvPr id="481" name="Google Shape;481;p42"/>
          <p:cNvSpPr txBox="1"/>
          <p:nvPr/>
        </p:nvSpPr>
        <p:spPr>
          <a:xfrm>
            <a:off x="6973775" y="1075775"/>
            <a:ext cx="1939200" cy="21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100">
                <a:latin typeface="Nanum Gothic"/>
                <a:ea typeface="Nanum Gothic"/>
                <a:cs typeface="Nanum Gothic"/>
                <a:sym typeface="Nanum Gothic"/>
              </a:rPr>
              <a:t>차원축소 - 주성분 분석</a:t>
            </a:r>
            <a:endParaRPr sz="800">
              <a:latin typeface="Nanum Gothic"/>
              <a:ea typeface="Nanum Gothic"/>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487" name="Google Shape;487;p4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88" name="Google Shape;488;p43"/>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1-3. Semisupervised Learning </a:t>
            </a:r>
            <a:r>
              <a:rPr b="1" lang="ko-KR">
                <a:latin typeface="Nanum Gothic"/>
                <a:ea typeface="Nanum Gothic"/>
                <a:cs typeface="Nanum Gothic"/>
                <a:sym typeface="Nanum Gothic"/>
              </a:rPr>
              <a:t>- 준지도학습</a:t>
            </a:r>
            <a:endParaRPr b="1">
              <a:latin typeface="Nanum Gothic"/>
              <a:ea typeface="Nanum Gothic"/>
              <a:cs typeface="Nanum Gothic"/>
              <a:sym typeface="Nanum Gothic"/>
            </a:endParaRPr>
          </a:p>
        </p:txBody>
      </p:sp>
      <p:cxnSp>
        <p:nvCxnSpPr>
          <p:cNvPr id="489" name="Google Shape;489;p43"/>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sp>
        <p:nvSpPr>
          <p:cNvPr id="490" name="Google Shape;490;p43"/>
          <p:cNvSpPr txBox="1"/>
          <p:nvPr/>
        </p:nvSpPr>
        <p:spPr>
          <a:xfrm>
            <a:off x="551725" y="1824250"/>
            <a:ext cx="3586200" cy="507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anum Gothic"/>
              <a:buChar char="●"/>
            </a:pPr>
            <a:r>
              <a:rPr b="1" lang="ko-KR" sz="1300">
                <a:latin typeface="Nanum Gothic"/>
                <a:ea typeface="Nanum Gothic"/>
                <a:cs typeface="Nanum Gothic"/>
                <a:sym typeface="Nanum Gothic"/>
              </a:rPr>
              <a:t>정답이 있는 것도 있지만, 대부분 없는 데이터셋</a:t>
            </a:r>
            <a:endParaRPr b="1" sz="1300">
              <a:latin typeface="Nanum Gothic"/>
              <a:ea typeface="Nanum Gothic"/>
              <a:cs typeface="Nanum Gothic"/>
              <a:sym typeface="Nanum Gothic"/>
            </a:endParaRPr>
          </a:p>
          <a:p>
            <a:pPr indent="0" lvl="0" marL="457200" rtl="0" algn="l">
              <a:spcBef>
                <a:spcPts val="0"/>
              </a:spcBef>
              <a:spcAft>
                <a:spcPts val="0"/>
              </a:spcAft>
              <a:buNone/>
            </a:pPr>
            <a:r>
              <a:t/>
            </a:r>
            <a:endParaRPr b="1" sz="1300">
              <a:latin typeface="Nanum Gothic"/>
              <a:ea typeface="Nanum Gothic"/>
              <a:cs typeface="Nanum Gothic"/>
              <a:sym typeface="Nanum Gothic"/>
            </a:endParaRPr>
          </a:p>
          <a:p>
            <a:pPr indent="-298450" lvl="0" marL="457200" rtl="0" algn="l">
              <a:spcBef>
                <a:spcPts val="0"/>
              </a:spcBef>
              <a:spcAft>
                <a:spcPts val="0"/>
              </a:spcAft>
              <a:buSzPts val="1100"/>
              <a:buFont typeface="Nanum Gothic"/>
              <a:buChar char="●"/>
            </a:pPr>
            <a:r>
              <a:rPr b="1" lang="ko-KR" sz="1300">
                <a:latin typeface="Nanum Gothic"/>
                <a:ea typeface="Nanum Gothic"/>
                <a:cs typeface="Nanum Gothic"/>
                <a:sym typeface="Nanum Gothic"/>
              </a:rPr>
              <a:t>데이터의 정답을 얻기 위해서는 훈련된 사람의 손을 거쳐야 함 =&gt; 비용문제</a:t>
            </a:r>
            <a:endParaRPr b="1" sz="1300">
              <a:latin typeface="Nanum Gothic"/>
              <a:ea typeface="Nanum Gothic"/>
              <a:cs typeface="Nanum Gothic"/>
              <a:sym typeface="Nanum Gothic"/>
            </a:endParaRPr>
          </a:p>
          <a:p>
            <a:pPr indent="0" lvl="0" marL="0" rtl="0" algn="l">
              <a:spcBef>
                <a:spcPts val="0"/>
              </a:spcBef>
              <a:spcAft>
                <a:spcPts val="0"/>
              </a:spcAft>
              <a:buNone/>
            </a:pPr>
            <a:r>
              <a:t/>
            </a:r>
            <a:endParaRPr b="1" sz="1300">
              <a:latin typeface="Nanum Gothic"/>
              <a:ea typeface="Nanum Gothic"/>
              <a:cs typeface="Nanum Gothic"/>
              <a:sym typeface="Nanum Gothic"/>
            </a:endParaRPr>
          </a:p>
          <a:p>
            <a:pPr indent="0" lvl="0" marL="0" rtl="0" algn="l">
              <a:spcBef>
                <a:spcPts val="0"/>
              </a:spcBef>
              <a:spcAft>
                <a:spcPts val="0"/>
              </a:spcAft>
              <a:buNone/>
            </a:pPr>
            <a:r>
              <a:t/>
            </a:r>
            <a:endParaRPr b="1" sz="1300">
              <a:latin typeface="Nanum Gothic"/>
              <a:ea typeface="Nanum Gothic"/>
              <a:cs typeface="Nanum Gothic"/>
              <a:sym typeface="Nanum Gothic"/>
            </a:endParaRPr>
          </a:p>
          <a:p>
            <a:pPr indent="0" lvl="0" marL="0" rtl="0" algn="l">
              <a:spcBef>
                <a:spcPts val="0"/>
              </a:spcBef>
              <a:spcAft>
                <a:spcPts val="0"/>
              </a:spcAft>
              <a:buNone/>
            </a:pPr>
            <a:r>
              <a:t/>
            </a:r>
            <a:endParaRPr b="1" sz="1300">
              <a:latin typeface="Nanum Gothic"/>
              <a:ea typeface="Nanum Gothic"/>
              <a:cs typeface="Nanum Gothic"/>
              <a:sym typeface="Nanum Gothic"/>
            </a:endParaRPr>
          </a:p>
          <a:p>
            <a:pPr indent="0" lvl="0" marL="0" rtl="0" algn="ctr">
              <a:spcBef>
                <a:spcPts val="0"/>
              </a:spcBef>
              <a:spcAft>
                <a:spcPts val="0"/>
              </a:spcAft>
              <a:buNone/>
            </a:pPr>
            <a:r>
              <a:t/>
            </a:r>
            <a:endParaRPr b="1" sz="1300">
              <a:latin typeface="Nanum Gothic"/>
              <a:ea typeface="Nanum Gothic"/>
              <a:cs typeface="Nanum Gothic"/>
              <a:sym typeface="Nanum Gothic"/>
            </a:endParaRPr>
          </a:p>
        </p:txBody>
      </p:sp>
      <p:sp>
        <p:nvSpPr>
          <p:cNvPr id="491" name="Google Shape;491;p43"/>
          <p:cNvSpPr txBox="1"/>
          <p:nvPr/>
        </p:nvSpPr>
        <p:spPr>
          <a:xfrm>
            <a:off x="551725" y="3677550"/>
            <a:ext cx="3000000" cy="4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ko-KR" sz="1200">
                <a:solidFill>
                  <a:schemeClr val="dk1"/>
                </a:solidFill>
                <a:latin typeface="Nanum Gothic"/>
                <a:ea typeface="Nanum Gothic"/>
                <a:cs typeface="Nanum Gothic"/>
                <a:sym typeface="Nanum Gothic"/>
              </a:rPr>
              <a:t>(정답 = Label = 레이블 = 라벨)</a:t>
            </a:r>
            <a:endParaRPr i="1" sz="1200"/>
          </a:p>
        </p:txBody>
      </p:sp>
      <p:sp>
        <p:nvSpPr>
          <p:cNvPr id="492" name="Google Shape;492;p43"/>
          <p:cNvSpPr txBox="1"/>
          <p:nvPr/>
        </p:nvSpPr>
        <p:spPr>
          <a:xfrm>
            <a:off x="4883275" y="1819950"/>
            <a:ext cx="3864900" cy="15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000">
                <a:latin typeface="Nanum Gothic"/>
                <a:ea typeface="Nanum Gothic"/>
                <a:cs typeface="Nanum Gothic"/>
                <a:sym typeface="Nanum Gothic"/>
              </a:rPr>
              <a:t>지도학습 + 비지도학습</a:t>
            </a:r>
            <a:endParaRPr b="1" sz="2000">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예) 페이스북 사진 (***가 나온 사진)</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 클러스터링 후 레이블 입력</a:t>
            </a:r>
            <a:endParaRPr>
              <a:latin typeface="Nanum Gothic"/>
              <a:ea typeface="Nanum Gothic"/>
              <a:cs typeface="Nanum Gothic"/>
              <a:sym typeface="Nanum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498" name="Google Shape;498;p4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
        <p:nvSpPr>
          <p:cNvPr id="499" name="Google Shape;499;p44"/>
          <p:cNvSpPr txBox="1"/>
          <p:nvPr/>
        </p:nvSpPr>
        <p:spPr>
          <a:xfrm>
            <a:off x="461349" y="1023125"/>
            <a:ext cx="41106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latin typeface="Nanum Gothic"/>
                <a:ea typeface="Nanum Gothic"/>
                <a:cs typeface="Nanum Gothic"/>
                <a:sym typeface="Nanum Gothic"/>
              </a:rPr>
              <a:t>1-4. Reinforcement Learning </a:t>
            </a:r>
            <a:r>
              <a:rPr b="1" lang="ko-KR">
                <a:latin typeface="Nanum Gothic"/>
                <a:ea typeface="Nanum Gothic"/>
                <a:cs typeface="Nanum Gothic"/>
                <a:sym typeface="Nanum Gothic"/>
              </a:rPr>
              <a:t>- 강화학습</a:t>
            </a:r>
            <a:endParaRPr b="1">
              <a:latin typeface="Nanum Gothic"/>
              <a:ea typeface="Nanum Gothic"/>
              <a:cs typeface="Nanum Gothic"/>
              <a:sym typeface="Nanum Gothic"/>
            </a:endParaRPr>
          </a:p>
        </p:txBody>
      </p:sp>
      <p:cxnSp>
        <p:nvCxnSpPr>
          <p:cNvPr id="500" name="Google Shape;500;p44"/>
          <p:cNvCxnSpPr/>
          <p:nvPr/>
        </p:nvCxnSpPr>
        <p:spPr>
          <a:xfrm>
            <a:off x="4575950" y="1046425"/>
            <a:ext cx="0" cy="3440700"/>
          </a:xfrm>
          <a:prstGeom prst="straightConnector1">
            <a:avLst/>
          </a:prstGeom>
          <a:noFill/>
          <a:ln cap="flat" cmpd="sng" w="19050">
            <a:solidFill>
              <a:schemeClr val="dk2"/>
            </a:solidFill>
            <a:prstDash val="dash"/>
            <a:round/>
            <a:headEnd len="med" w="med" type="none"/>
            <a:tailEnd len="med" w="med" type="none"/>
          </a:ln>
        </p:spPr>
      </p:cxnSp>
      <p:sp>
        <p:nvSpPr>
          <p:cNvPr id="501" name="Google Shape;501;p44"/>
          <p:cNvSpPr txBox="1"/>
          <p:nvPr/>
        </p:nvSpPr>
        <p:spPr>
          <a:xfrm>
            <a:off x="524125" y="1629425"/>
            <a:ext cx="40479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Nanum Gothic"/>
              <a:ea typeface="Nanum Gothic"/>
              <a:cs typeface="Nanum Gothic"/>
              <a:sym typeface="Nanum Gothic"/>
            </a:endParaRPr>
          </a:p>
        </p:txBody>
      </p:sp>
      <p:sp>
        <p:nvSpPr>
          <p:cNvPr id="502" name="Google Shape;502;p44"/>
          <p:cNvSpPr txBox="1"/>
          <p:nvPr/>
        </p:nvSpPr>
        <p:spPr>
          <a:xfrm>
            <a:off x="627925" y="1976650"/>
            <a:ext cx="3586200" cy="278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Agent(시스템)가 환경을 관찰하고 행동을 실행함</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행동에 대한 결과로 reward(보상) 혹은 penalty(벌점)를 줌.</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큰 보상을 얻기 위한 policy를 채택하기 위한 학습</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예) 알파고</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형세를 판단한다.</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n번씩 두었을 때, 형세를 판단한다.</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ko-KR">
                <a:latin typeface="Nanum Gothic"/>
                <a:ea typeface="Nanum Gothic"/>
                <a:cs typeface="Nanum Gothic"/>
                <a:sym typeface="Nanum Gothic"/>
              </a:rPr>
              <a:t>형세가 좋으면 reward, 안 좋으면 penalty. </a:t>
            </a:r>
            <a:endParaRPr>
              <a:latin typeface="Nanum Gothic"/>
              <a:ea typeface="Nanum Gothic"/>
              <a:cs typeface="Nanum Gothic"/>
              <a:sym typeface="Nanum Gothic"/>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503" name="Google Shape;503;p44" title="Google DeepMind's Deep Q-learning playing Atari Breakout">
            <a:hlinkClick r:id="rId3"/>
          </p:cNvPr>
          <p:cNvPicPr preferRelativeResize="0"/>
          <p:nvPr/>
        </p:nvPicPr>
        <p:blipFill>
          <a:blip r:embed="rId4">
            <a:alphaModFix/>
          </a:blip>
          <a:stretch>
            <a:fillRect/>
          </a:stretch>
        </p:blipFill>
        <p:spPr>
          <a:xfrm>
            <a:off x="5331600" y="2559475"/>
            <a:ext cx="2875007" cy="2156250"/>
          </a:xfrm>
          <a:prstGeom prst="rect">
            <a:avLst/>
          </a:prstGeom>
          <a:noFill/>
          <a:ln>
            <a:noFill/>
          </a:ln>
        </p:spPr>
      </p:pic>
      <p:sp>
        <p:nvSpPr>
          <p:cNvPr id="504" name="Google Shape;504;p44"/>
          <p:cNvSpPr txBox="1"/>
          <p:nvPr/>
        </p:nvSpPr>
        <p:spPr>
          <a:xfrm>
            <a:off x="921950" y="143630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마르코프 결정과정</a:t>
            </a:r>
            <a:endParaRPr b="1">
              <a:solidFill>
                <a:schemeClr val="dk1"/>
              </a:solidFill>
              <a:latin typeface="Nanum Gothic"/>
              <a:ea typeface="Nanum Gothic"/>
              <a:cs typeface="Nanum Gothic"/>
              <a:sym typeface="Nanum Gothic"/>
            </a:endParaRPr>
          </a:p>
        </p:txBody>
      </p:sp>
      <p:sp>
        <p:nvSpPr>
          <p:cNvPr id="505" name="Google Shape;505;p44"/>
          <p:cNvSpPr txBox="1"/>
          <p:nvPr/>
        </p:nvSpPr>
        <p:spPr>
          <a:xfrm>
            <a:off x="4579875" y="1151275"/>
            <a:ext cx="4335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50">
                <a:solidFill>
                  <a:srgbClr val="222222"/>
                </a:solidFill>
                <a:highlight>
                  <a:srgbClr val="FFFFFF"/>
                </a:highlight>
              </a:rPr>
              <a:t>Q 러닝은 주어진 상태에서 </a:t>
            </a:r>
            <a:r>
              <a:rPr b="1" lang="ko-KR" sz="1750">
                <a:solidFill>
                  <a:srgbClr val="222222"/>
                </a:solidFill>
                <a:highlight>
                  <a:srgbClr val="FFFFFF"/>
                </a:highlight>
              </a:rPr>
              <a:t>주어진 행동을 수행하는 것이 가져다 줄 효용의 기대값</a:t>
            </a:r>
            <a:r>
              <a:rPr lang="ko-KR" sz="1750">
                <a:solidFill>
                  <a:srgbClr val="222222"/>
                </a:solidFill>
                <a:highlight>
                  <a:srgbClr val="FFFFFF"/>
                </a:highlight>
              </a:rPr>
              <a:t>을 예측하는 함수인 </a:t>
            </a:r>
            <a:r>
              <a:rPr b="1" lang="ko-KR" sz="1750">
                <a:solidFill>
                  <a:srgbClr val="222222"/>
                </a:solidFill>
                <a:highlight>
                  <a:srgbClr val="FFFFFF"/>
                </a:highlight>
              </a:rPr>
              <a:t>Q 함수</a:t>
            </a:r>
            <a:r>
              <a:rPr lang="ko-KR" sz="1750">
                <a:solidFill>
                  <a:srgbClr val="222222"/>
                </a:solidFill>
                <a:highlight>
                  <a:srgbClr val="FFFFFF"/>
                </a:highlight>
              </a:rPr>
              <a:t>를 학습함으로써 최적의 정책을 학습한다.</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9"/>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61" name="Google Shape;61;p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62" name="Google Shape;62;p9"/>
          <p:cNvSpPr txBox="1"/>
          <p:nvPr/>
        </p:nvSpPr>
        <p:spPr>
          <a:xfrm>
            <a:off x="461350" y="1003975"/>
            <a:ext cx="84540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너도 나도 데이터 중요하다는 말 많이 하는데,,</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Clr>
                <a:schemeClr val="dk2"/>
              </a:buClr>
              <a:buSzPts val="1800"/>
              <a:buNone/>
            </a:pPr>
            <a:r>
              <a:rPr lang="ko-KR" sz="1900"/>
              <a:t>훈련방식에 따른 분류</a:t>
            </a:r>
            <a:endParaRPr sz="1900"/>
          </a:p>
          <a:p>
            <a:pPr indent="0" lvl="0" marL="0" rtl="0" algn="ctr">
              <a:lnSpc>
                <a:spcPct val="90000"/>
              </a:lnSpc>
              <a:spcBef>
                <a:spcPts val="0"/>
              </a:spcBef>
              <a:spcAft>
                <a:spcPts val="0"/>
              </a:spcAft>
              <a:buClr>
                <a:schemeClr val="dk2"/>
              </a:buClr>
              <a:buSzPts val="1800"/>
              <a:buNone/>
            </a:pPr>
            <a:r>
              <a:t/>
            </a:r>
            <a:endParaRPr/>
          </a:p>
        </p:txBody>
      </p:sp>
      <p:sp>
        <p:nvSpPr>
          <p:cNvPr id="511" name="Google Shape;511;p4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pic>
        <p:nvPicPr>
          <p:cNvPr descr="Full Video: https://www.pscp.tv/Microsoft/1OyKAYWPRrWKb?t=29m19s&#10;Credits: Microsoft, OpenAI" id="512" name="Google Shape;512;p45" title="OpenAI Model Generates Python Code">
            <a:hlinkClick r:id="rId3"/>
          </p:cNvPr>
          <p:cNvPicPr preferRelativeResize="0"/>
          <p:nvPr/>
        </p:nvPicPr>
        <p:blipFill>
          <a:blip r:embed="rId4">
            <a:alphaModFix/>
          </a:blip>
          <a:stretch>
            <a:fillRect/>
          </a:stretch>
        </p:blipFill>
        <p:spPr>
          <a:xfrm>
            <a:off x="372300" y="897075"/>
            <a:ext cx="4095800" cy="3071850"/>
          </a:xfrm>
          <a:prstGeom prst="rect">
            <a:avLst/>
          </a:prstGeom>
          <a:noFill/>
          <a:ln>
            <a:noFill/>
          </a:ln>
        </p:spPr>
      </p:pic>
      <p:pic>
        <p:nvPicPr>
          <p:cNvPr descr="Microsoft CTO Kevin Scott focuses on the trends and constraints that are influencing one of the most significant developments in the history of computing — the explosion of large-scale machine learning models and rapid advancements in AI.&#10;&#10;Subscribe to Microsoft on YouTube here: https://aka.ms/SubscribeToYouTube &#10; &#10;Follow us on social:  &#10;LinkedIn: https://www.linkedin.com/company/microsoft/  &#10;Twitter: https://twitter.com/Microsoft &#10;Facebook: https://www.facebook.com/Microsoft/  &#10;Instagram: https://www.instagram.com/microsoft/  &#10;  &#10;For more about Microsoft, our technology, and our mission, visit https://aka.ms/microsoftstories" id="513" name="Google Shape;513;p45" title="Microsoft Build 2020: CTO Kevin Scott on the future of technology">
            <a:hlinkClick r:id="rId5"/>
          </p:cNvPr>
          <p:cNvPicPr preferRelativeResize="0"/>
          <p:nvPr/>
        </p:nvPicPr>
        <p:blipFill>
          <a:blip r:embed="rId6">
            <a:alphaModFix/>
          </a:blip>
          <a:stretch>
            <a:fillRect/>
          </a:stretch>
        </p:blipFill>
        <p:spPr>
          <a:xfrm>
            <a:off x="4766808" y="897076"/>
            <a:ext cx="4233467" cy="3175100"/>
          </a:xfrm>
          <a:prstGeom prst="rect">
            <a:avLst/>
          </a:prstGeom>
          <a:noFill/>
          <a:ln>
            <a:noFill/>
          </a:ln>
        </p:spPr>
      </p:pic>
      <p:sp>
        <p:nvSpPr>
          <p:cNvPr id="514" name="Google Shape;514;p45"/>
          <p:cNvSpPr txBox="1"/>
          <p:nvPr/>
        </p:nvSpPr>
        <p:spPr>
          <a:xfrm>
            <a:off x="1817525" y="4147700"/>
            <a:ext cx="55089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Self-Supervised Learning?</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OPEN AI (일론 머스크 &amp; 샘 알트만)</a:t>
            </a:r>
            <a:endParaRPr>
              <a:latin typeface="Nanum Gothic"/>
              <a:ea typeface="Nanum Gothic"/>
              <a:cs typeface="Nanum Gothic"/>
              <a:sym typeface="Nanum Gothic"/>
            </a:endParaRPr>
          </a:p>
          <a:p>
            <a:pPr indent="0" lvl="0" marL="0" rtl="0" algn="ctr">
              <a:spcBef>
                <a:spcPts val="0"/>
              </a:spcBef>
              <a:spcAft>
                <a:spcPts val="0"/>
              </a:spcAft>
              <a:buNone/>
            </a:pPr>
            <a:r>
              <a:rPr lang="ko-KR" sz="1100" u="sng">
                <a:solidFill>
                  <a:schemeClr val="hlink"/>
                </a:solidFill>
                <a:hlinkClick r:id="rId7"/>
              </a:rPr>
              <a:t>https://ko.wikipedia.org/wiki/%EC%98%A4%ED%94%88AI#cite_note-bbc-giants-1</a:t>
            </a:r>
            <a:endParaRPr>
              <a:latin typeface="Nanum Gothic"/>
              <a:ea typeface="Nanum Gothic"/>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머신러닝의 종류</a:t>
            </a:r>
            <a:endParaRPr/>
          </a:p>
        </p:txBody>
      </p:sp>
      <p:sp>
        <p:nvSpPr>
          <p:cNvPr id="520" name="Google Shape;520;p46"/>
          <p:cNvSpPr txBox="1"/>
          <p:nvPr/>
        </p:nvSpPr>
        <p:spPr>
          <a:xfrm>
            <a:off x="1658875" y="1378175"/>
            <a:ext cx="23559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Supervised Learning</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(지도학습)</a:t>
            </a:r>
            <a:endParaRPr>
              <a:latin typeface="Nanum Gothic"/>
              <a:ea typeface="Nanum Gothic"/>
              <a:cs typeface="Nanum Gothic"/>
              <a:sym typeface="Nanum Gothic"/>
            </a:endParaRPr>
          </a:p>
        </p:txBody>
      </p:sp>
      <p:sp>
        <p:nvSpPr>
          <p:cNvPr id="521" name="Google Shape;521;p46"/>
          <p:cNvSpPr txBox="1"/>
          <p:nvPr/>
        </p:nvSpPr>
        <p:spPr>
          <a:xfrm>
            <a:off x="1658875" y="2115575"/>
            <a:ext cx="23559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Unsupervised Learning</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(비지도학습)</a:t>
            </a:r>
            <a:endParaRPr>
              <a:latin typeface="Nanum Gothic"/>
              <a:ea typeface="Nanum Gothic"/>
              <a:cs typeface="Nanum Gothic"/>
              <a:sym typeface="Nanum Gothic"/>
            </a:endParaRPr>
          </a:p>
        </p:txBody>
      </p:sp>
      <p:sp>
        <p:nvSpPr>
          <p:cNvPr id="522" name="Google Shape;522;p46"/>
          <p:cNvSpPr txBox="1"/>
          <p:nvPr/>
        </p:nvSpPr>
        <p:spPr>
          <a:xfrm>
            <a:off x="1658875" y="2852975"/>
            <a:ext cx="23559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Reinforcement Learning</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(강화학습)</a:t>
            </a:r>
            <a:endParaRPr>
              <a:latin typeface="Nanum Gothic"/>
              <a:ea typeface="Nanum Gothic"/>
              <a:cs typeface="Nanum Gothic"/>
              <a:sym typeface="Nanum Gothic"/>
            </a:endParaRPr>
          </a:p>
        </p:txBody>
      </p:sp>
      <p:sp>
        <p:nvSpPr>
          <p:cNvPr id="523" name="Google Shape;523;p46"/>
          <p:cNvSpPr txBox="1"/>
          <p:nvPr/>
        </p:nvSpPr>
        <p:spPr>
          <a:xfrm>
            <a:off x="1658875" y="3590375"/>
            <a:ext cx="23559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Semisupervised Learning</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 준지도학습)</a:t>
            </a:r>
            <a:endParaRPr>
              <a:latin typeface="Nanum Gothic"/>
              <a:ea typeface="Nanum Gothic"/>
              <a:cs typeface="Nanum Gothic"/>
              <a:sym typeface="Nanum Gothic"/>
            </a:endParaRPr>
          </a:p>
        </p:txBody>
      </p:sp>
      <p:grpSp>
        <p:nvGrpSpPr>
          <p:cNvPr id="524" name="Google Shape;524;p46"/>
          <p:cNvGrpSpPr/>
          <p:nvPr/>
        </p:nvGrpSpPr>
        <p:grpSpPr>
          <a:xfrm>
            <a:off x="1658875" y="1682525"/>
            <a:ext cx="600" cy="2212200"/>
            <a:chOff x="1658875" y="1682525"/>
            <a:chExt cx="600" cy="2212200"/>
          </a:xfrm>
        </p:grpSpPr>
        <p:cxnSp>
          <p:nvCxnSpPr>
            <p:cNvPr id="525" name="Google Shape;525;p46"/>
            <p:cNvCxnSpPr>
              <a:stCxn id="520" idx="1"/>
              <a:endCxn id="521" idx="1"/>
            </p:cNvCxnSpPr>
            <p:nvPr/>
          </p:nvCxnSpPr>
          <p:spPr>
            <a:xfrm>
              <a:off x="1658875" y="1682525"/>
              <a:ext cx="600" cy="737400"/>
            </a:xfrm>
            <a:prstGeom prst="bentConnector3">
              <a:avLst>
                <a:gd fmla="val -81800000" name="adj1"/>
              </a:avLst>
            </a:prstGeom>
            <a:noFill/>
            <a:ln cap="flat" cmpd="sng" w="9525">
              <a:solidFill>
                <a:schemeClr val="dk2"/>
              </a:solidFill>
              <a:prstDash val="solid"/>
              <a:round/>
              <a:headEnd len="med" w="med" type="none"/>
              <a:tailEnd len="med" w="med" type="none"/>
            </a:ln>
          </p:spPr>
        </p:cxnSp>
        <p:cxnSp>
          <p:nvCxnSpPr>
            <p:cNvPr id="526" name="Google Shape;526;p46"/>
            <p:cNvCxnSpPr>
              <a:stCxn id="520" idx="1"/>
              <a:endCxn id="522" idx="1"/>
            </p:cNvCxnSpPr>
            <p:nvPr/>
          </p:nvCxnSpPr>
          <p:spPr>
            <a:xfrm>
              <a:off x="1658875" y="1682525"/>
              <a:ext cx="600" cy="1474800"/>
            </a:xfrm>
            <a:prstGeom prst="bentConnector3">
              <a:avLst>
                <a:gd fmla="val -81800000" name="adj1"/>
              </a:avLst>
            </a:prstGeom>
            <a:noFill/>
            <a:ln cap="flat" cmpd="sng" w="9525">
              <a:solidFill>
                <a:schemeClr val="dk2"/>
              </a:solidFill>
              <a:prstDash val="solid"/>
              <a:round/>
              <a:headEnd len="med" w="med" type="none"/>
              <a:tailEnd len="med" w="med" type="none"/>
            </a:ln>
          </p:spPr>
        </p:cxnSp>
        <p:cxnSp>
          <p:nvCxnSpPr>
            <p:cNvPr id="527" name="Google Shape;527;p46"/>
            <p:cNvCxnSpPr>
              <a:stCxn id="520" idx="1"/>
              <a:endCxn id="523" idx="1"/>
            </p:cNvCxnSpPr>
            <p:nvPr/>
          </p:nvCxnSpPr>
          <p:spPr>
            <a:xfrm>
              <a:off x="1658875" y="1682525"/>
              <a:ext cx="600" cy="2212200"/>
            </a:xfrm>
            <a:prstGeom prst="bentConnector3">
              <a:avLst>
                <a:gd fmla="val -81800000" name="adj1"/>
              </a:avLst>
            </a:prstGeom>
            <a:noFill/>
            <a:ln cap="flat" cmpd="sng" w="9525">
              <a:solidFill>
                <a:schemeClr val="dk2"/>
              </a:solidFill>
              <a:prstDash val="solid"/>
              <a:round/>
              <a:headEnd len="med" w="med" type="none"/>
              <a:tailEnd len="med" w="med" type="none"/>
            </a:ln>
          </p:spPr>
        </p:cxnSp>
      </p:grpSp>
      <p:sp>
        <p:nvSpPr>
          <p:cNvPr id="528" name="Google Shape;528;p46"/>
          <p:cNvSpPr txBox="1"/>
          <p:nvPr/>
        </p:nvSpPr>
        <p:spPr>
          <a:xfrm>
            <a:off x="4859850" y="1301825"/>
            <a:ext cx="2355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Regression</a:t>
            </a:r>
            <a:r>
              <a:rPr lang="ko-KR">
                <a:solidFill>
                  <a:schemeClr val="dk1"/>
                </a:solidFill>
                <a:latin typeface="Nanum Gothic"/>
                <a:ea typeface="Nanum Gothic"/>
                <a:cs typeface="Nanum Gothic"/>
                <a:sym typeface="Nanum Gothic"/>
              </a:rPr>
              <a:t> - 회귀</a:t>
            </a:r>
            <a:endParaRPr>
              <a:latin typeface="Nanum Gothic"/>
              <a:ea typeface="Nanum Gothic"/>
              <a:cs typeface="Nanum Gothic"/>
              <a:sym typeface="Nanum Gothic"/>
            </a:endParaRPr>
          </a:p>
        </p:txBody>
      </p:sp>
      <p:sp>
        <p:nvSpPr>
          <p:cNvPr id="529" name="Google Shape;529;p46"/>
          <p:cNvSpPr txBox="1"/>
          <p:nvPr/>
        </p:nvSpPr>
        <p:spPr>
          <a:xfrm>
            <a:off x="4859850" y="1689425"/>
            <a:ext cx="2355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Classification</a:t>
            </a:r>
            <a:r>
              <a:rPr lang="ko-KR">
                <a:solidFill>
                  <a:schemeClr val="dk1"/>
                </a:solidFill>
                <a:latin typeface="Nanum Gothic"/>
                <a:ea typeface="Nanum Gothic"/>
                <a:cs typeface="Nanum Gothic"/>
                <a:sym typeface="Nanum Gothic"/>
              </a:rPr>
              <a:t> - 분류</a:t>
            </a:r>
            <a:endParaRPr>
              <a:latin typeface="Nanum Gothic"/>
              <a:ea typeface="Nanum Gothic"/>
              <a:cs typeface="Nanum Gothic"/>
              <a:sym typeface="Nanum Gothic"/>
            </a:endParaRPr>
          </a:p>
        </p:txBody>
      </p:sp>
      <p:cxnSp>
        <p:nvCxnSpPr>
          <p:cNvPr id="530" name="Google Shape;530;p46"/>
          <p:cNvCxnSpPr>
            <a:stCxn id="528" idx="1"/>
            <a:endCxn id="529" idx="1"/>
          </p:cNvCxnSpPr>
          <p:nvPr/>
        </p:nvCxnSpPr>
        <p:spPr>
          <a:xfrm>
            <a:off x="4859850" y="1485275"/>
            <a:ext cx="600" cy="3876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531" name="Google Shape;531;p46"/>
          <p:cNvCxnSpPr/>
          <p:nvPr/>
        </p:nvCxnSpPr>
        <p:spPr>
          <a:xfrm flipH="1" rot="10800000">
            <a:off x="4048485" y="1668737"/>
            <a:ext cx="555000" cy="207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46"/>
          <p:cNvCxnSpPr/>
          <p:nvPr/>
        </p:nvCxnSpPr>
        <p:spPr>
          <a:xfrm>
            <a:off x="4859850" y="2226125"/>
            <a:ext cx="600" cy="3876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533" name="Google Shape;533;p46"/>
          <p:cNvCxnSpPr/>
          <p:nvPr/>
        </p:nvCxnSpPr>
        <p:spPr>
          <a:xfrm flipH="1" rot="10800000">
            <a:off x="4048485" y="2409587"/>
            <a:ext cx="555000" cy="207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46"/>
          <p:cNvSpPr txBox="1"/>
          <p:nvPr/>
        </p:nvSpPr>
        <p:spPr>
          <a:xfrm>
            <a:off x="4859850" y="2042675"/>
            <a:ext cx="23559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Clustering</a:t>
            </a:r>
            <a:r>
              <a:rPr lang="ko-KR">
                <a:solidFill>
                  <a:schemeClr val="dk1"/>
                </a:solidFill>
                <a:latin typeface="Nanum Gothic"/>
                <a:ea typeface="Nanum Gothic"/>
                <a:cs typeface="Nanum Gothic"/>
                <a:sym typeface="Nanum Gothic"/>
              </a:rPr>
              <a:t> - 군집화</a:t>
            </a:r>
            <a:endParaRPr>
              <a:latin typeface="Nanum Gothic"/>
              <a:ea typeface="Nanum Gothic"/>
              <a:cs typeface="Nanum Gothic"/>
              <a:sym typeface="Nanum Gothic"/>
            </a:endParaRPr>
          </a:p>
        </p:txBody>
      </p:sp>
      <p:sp>
        <p:nvSpPr>
          <p:cNvPr id="535" name="Google Shape;535;p46"/>
          <p:cNvSpPr txBox="1"/>
          <p:nvPr/>
        </p:nvSpPr>
        <p:spPr>
          <a:xfrm>
            <a:off x="4859850" y="2430275"/>
            <a:ext cx="34248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Dimension Reduction</a:t>
            </a:r>
            <a:r>
              <a:rPr lang="ko-KR">
                <a:solidFill>
                  <a:schemeClr val="dk1"/>
                </a:solidFill>
                <a:latin typeface="Nanum Gothic"/>
                <a:ea typeface="Nanum Gothic"/>
                <a:cs typeface="Nanum Gothic"/>
                <a:sym typeface="Nanum Gothic"/>
              </a:rPr>
              <a:t> - 차원축소</a:t>
            </a:r>
            <a:endParaRPr>
              <a:latin typeface="Nanum Gothic"/>
              <a:ea typeface="Nanum Gothic"/>
              <a:cs typeface="Nanum Gothic"/>
              <a:sym typeface="Nanum Gothic"/>
            </a:endParaRPr>
          </a:p>
        </p:txBody>
      </p:sp>
      <p:sp>
        <p:nvSpPr>
          <p:cNvPr id="536" name="Google Shape;536;p4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머신러닝의 종류</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47"/>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p>
            <a:pPr indent="0" lvl="0" marL="0" rtl="0" algn="ctr">
              <a:lnSpc>
                <a:spcPct val="90000"/>
              </a:lnSpc>
              <a:spcBef>
                <a:spcPts val="0"/>
              </a:spcBef>
              <a:spcAft>
                <a:spcPts val="0"/>
              </a:spcAft>
              <a:buClr>
                <a:schemeClr val="dk2"/>
              </a:buClr>
              <a:buSzPts val="4500"/>
              <a:buFont typeface="Lato"/>
              <a:buNone/>
            </a:pPr>
            <a:r>
              <a:rPr lang="ko-KR"/>
              <a:t>머신러닝 프로세스</a:t>
            </a:r>
            <a:endParaRPr/>
          </a:p>
        </p:txBody>
      </p:sp>
      <p:sp>
        <p:nvSpPr>
          <p:cNvPr id="542" name="Google Shape;542;p47"/>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750"/>
              </a:spcBef>
              <a:spcAft>
                <a:spcPts val="0"/>
              </a:spcAft>
              <a:buSzPts val="1100"/>
              <a:buNone/>
            </a:pPr>
            <a:r>
              <a:rPr lang="ko-KR"/>
              <a:t>머신러닝의 개요</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48"/>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머신러닝 프로세스</a:t>
            </a:r>
            <a:endParaRPr/>
          </a:p>
        </p:txBody>
      </p:sp>
      <p:sp>
        <p:nvSpPr>
          <p:cNvPr id="549" name="Google Shape;549;p4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pic>
        <p:nvPicPr>
          <p:cNvPr id="550" name="Google Shape;550;p48"/>
          <p:cNvPicPr preferRelativeResize="0"/>
          <p:nvPr/>
        </p:nvPicPr>
        <p:blipFill>
          <a:blip r:embed="rId3">
            <a:alphaModFix/>
          </a:blip>
          <a:stretch>
            <a:fillRect/>
          </a:stretch>
        </p:blipFill>
        <p:spPr>
          <a:xfrm>
            <a:off x="-29625" y="-72675"/>
            <a:ext cx="9303222" cy="5216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9"/>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머신러닝 프로세스</a:t>
            </a:r>
            <a:endParaRPr/>
          </a:p>
        </p:txBody>
      </p:sp>
      <p:sp>
        <p:nvSpPr>
          <p:cNvPr id="557" name="Google Shape;557;p4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558" name="Google Shape;558;p49"/>
          <p:cNvSpPr/>
          <p:nvPr/>
        </p:nvSpPr>
        <p:spPr>
          <a:xfrm>
            <a:off x="2087963" y="1120600"/>
            <a:ext cx="1050000" cy="5331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100">
                <a:solidFill>
                  <a:srgbClr val="FFFFFF"/>
                </a:solidFill>
              </a:rPr>
              <a:t>데이터 수집</a:t>
            </a:r>
            <a:endParaRPr b="1" sz="1100">
              <a:solidFill>
                <a:srgbClr val="FFFFFF"/>
              </a:solidFill>
            </a:endParaRPr>
          </a:p>
        </p:txBody>
      </p:sp>
      <p:sp>
        <p:nvSpPr>
          <p:cNvPr id="559" name="Google Shape;559;p49"/>
          <p:cNvSpPr/>
          <p:nvPr/>
        </p:nvSpPr>
        <p:spPr>
          <a:xfrm>
            <a:off x="4073729" y="1120600"/>
            <a:ext cx="1050000" cy="5331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100">
                <a:solidFill>
                  <a:srgbClr val="FFFFFF"/>
                </a:solidFill>
              </a:rPr>
              <a:t>데이터 분석 </a:t>
            </a:r>
            <a:endParaRPr b="1" sz="1100">
              <a:solidFill>
                <a:srgbClr val="FFFFFF"/>
              </a:solidFill>
            </a:endParaRPr>
          </a:p>
          <a:p>
            <a:pPr indent="0" lvl="0" marL="0" marR="0" rtl="0" algn="ctr">
              <a:lnSpc>
                <a:spcPct val="100000"/>
              </a:lnSpc>
              <a:spcBef>
                <a:spcPts val="0"/>
              </a:spcBef>
              <a:spcAft>
                <a:spcPts val="0"/>
              </a:spcAft>
              <a:buNone/>
            </a:pPr>
            <a:r>
              <a:rPr b="1" lang="ko-KR" sz="1100">
                <a:solidFill>
                  <a:srgbClr val="FFFFFF"/>
                </a:solidFill>
              </a:rPr>
              <a:t>및 모델링</a:t>
            </a:r>
            <a:endParaRPr b="1" sz="1100">
              <a:solidFill>
                <a:srgbClr val="FFFFFF"/>
              </a:solidFill>
            </a:endParaRPr>
          </a:p>
        </p:txBody>
      </p:sp>
      <p:sp>
        <p:nvSpPr>
          <p:cNvPr id="560" name="Google Shape;560;p49"/>
          <p:cNvSpPr/>
          <p:nvPr/>
        </p:nvSpPr>
        <p:spPr>
          <a:xfrm>
            <a:off x="6006037" y="1120600"/>
            <a:ext cx="1050000" cy="5331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100">
                <a:solidFill>
                  <a:srgbClr val="FFFFFF"/>
                </a:solidFill>
              </a:rPr>
              <a:t>모델 활용</a:t>
            </a:r>
            <a:endParaRPr b="1" sz="1100">
              <a:solidFill>
                <a:srgbClr val="FFFFFF"/>
              </a:solidFill>
            </a:endParaRPr>
          </a:p>
        </p:txBody>
      </p:sp>
      <p:sp>
        <p:nvSpPr>
          <p:cNvPr id="561" name="Google Shape;561;p49"/>
          <p:cNvSpPr/>
          <p:nvPr/>
        </p:nvSpPr>
        <p:spPr>
          <a:xfrm>
            <a:off x="3343553" y="1165175"/>
            <a:ext cx="524400" cy="4440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62" name="Google Shape;562;p49"/>
          <p:cNvSpPr/>
          <p:nvPr/>
        </p:nvSpPr>
        <p:spPr>
          <a:xfrm>
            <a:off x="5302590" y="1165175"/>
            <a:ext cx="524400" cy="4440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cxnSp>
        <p:nvCxnSpPr>
          <p:cNvPr id="563" name="Google Shape;563;p49"/>
          <p:cNvCxnSpPr>
            <a:stCxn id="559" idx="2"/>
          </p:cNvCxnSpPr>
          <p:nvPr/>
        </p:nvCxnSpPr>
        <p:spPr>
          <a:xfrm>
            <a:off x="4598729" y="1653700"/>
            <a:ext cx="0" cy="370200"/>
          </a:xfrm>
          <a:prstGeom prst="straightConnector1">
            <a:avLst/>
          </a:prstGeom>
          <a:noFill/>
          <a:ln cap="flat" cmpd="sng" w="9525">
            <a:solidFill>
              <a:schemeClr val="dk2"/>
            </a:solidFill>
            <a:prstDash val="solid"/>
            <a:round/>
            <a:headEnd len="med" w="med" type="none"/>
            <a:tailEnd len="med" w="med" type="none"/>
          </a:ln>
        </p:spPr>
      </p:cxnSp>
      <p:sp>
        <p:nvSpPr>
          <p:cNvPr id="564" name="Google Shape;564;p49"/>
          <p:cNvSpPr/>
          <p:nvPr/>
        </p:nvSpPr>
        <p:spPr>
          <a:xfrm>
            <a:off x="397375" y="1884325"/>
            <a:ext cx="8402700" cy="272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0"/>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머신러닝 프로세스</a:t>
            </a:r>
            <a:endParaRPr/>
          </a:p>
        </p:txBody>
      </p:sp>
      <p:sp>
        <p:nvSpPr>
          <p:cNvPr id="571" name="Google Shape;571;p5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572" name="Google Shape;572;p50"/>
          <p:cNvSpPr/>
          <p:nvPr/>
        </p:nvSpPr>
        <p:spPr>
          <a:xfrm>
            <a:off x="462650" y="15872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latin typeface="Nanum Gothic"/>
                <a:ea typeface="Nanum Gothic"/>
                <a:cs typeface="Nanum Gothic"/>
                <a:sym typeface="Nanum Gothic"/>
              </a:rPr>
              <a:t>Define Problem</a:t>
            </a:r>
            <a:endParaRPr b="1" sz="1200">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latin typeface="Nanum Gothic"/>
                <a:ea typeface="Nanum Gothic"/>
                <a:cs typeface="Nanum Gothic"/>
                <a:sym typeface="Nanum Gothic"/>
              </a:rPr>
              <a:t>(문제 정의)</a:t>
            </a:r>
            <a:endParaRPr b="1" sz="1200">
              <a:latin typeface="Nanum Gothic"/>
              <a:ea typeface="Nanum Gothic"/>
              <a:cs typeface="Nanum Gothic"/>
              <a:sym typeface="Nanum Gothic"/>
            </a:endParaRPr>
          </a:p>
        </p:txBody>
      </p:sp>
      <p:sp>
        <p:nvSpPr>
          <p:cNvPr id="573" name="Google Shape;573;p50"/>
          <p:cNvSpPr/>
          <p:nvPr/>
        </p:nvSpPr>
        <p:spPr>
          <a:xfrm>
            <a:off x="2258013" y="1601050"/>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Data-Ingestion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(데이터수집 및 정의)</a:t>
            </a:r>
            <a:endParaRPr b="1" sz="1200">
              <a:latin typeface="Nanum Gothic"/>
              <a:ea typeface="Nanum Gothic"/>
              <a:cs typeface="Nanum Gothic"/>
              <a:sym typeface="Nanum Gothic"/>
            </a:endParaRPr>
          </a:p>
        </p:txBody>
      </p:sp>
      <p:sp>
        <p:nvSpPr>
          <p:cNvPr id="574" name="Google Shape;574;p50"/>
          <p:cNvSpPr/>
          <p:nvPr/>
        </p:nvSpPr>
        <p:spPr>
          <a:xfrm>
            <a:off x="7316338" y="35327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Data</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Preparation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 전처리)</a:t>
            </a:r>
            <a:endParaRPr b="1" sz="1200">
              <a:latin typeface="Nanum Gothic"/>
              <a:ea typeface="Nanum Gothic"/>
              <a:cs typeface="Nanum Gothic"/>
              <a:sym typeface="Nanum Gothic"/>
            </a:endParaRPr>
          </a:p>
        </p:txBody>
      </p:sp>
      <p:sp>
        <p:nvSpPr>
          <p:cNvPr id="575" name="Google Shape;575;p50"/>
          <p:cNvSpPr/>
          <p:nvPr/>
        </p:nvSpPr>
        <p:spPr>
          <a:xfrm>
            <a:off x="4116625" y="1605350"/>
            <a:ext cx="15849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solidFill>
                  <a:schemeClr val="dk1"/>
                </a:solidFill>
                <a:latin typeface="Nanum Gothic"/>
                <a:ea typeface="Nanum Gothic"/>
                <a:cs typeface="Nanum Gothic"/>
                <a:sym typeface="Nanum Gothic"/>
              </a:rPr>
              <a:t>Data Segregation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 분리)</a:t>
            </a:r>
            <a:endParaRPr b="1" sz="1200">
              <a:latin typeface="Nanum Gothic"/>
              <a:ea typeface="Nanum Gothic"/>
              <a:cs typeface="Nanum Gothic"/>
              <a:sym typeface="Nanum Gothic"/>
            </a:endParaRPr>
          </a:p>
        </p:txBody>
      </p:sp>
      <p:sp>
        <p:nvSpPr>
          <p:cNvPr id="576" name="Google Shape;576;p50"/>
          <p:cNvSpPr/>
          <p:nvPr/>
        </p:nvSpPr>
        <p:spPr>
          <a:xfrm>
            <a:off x="5777225" y="3234825"/>
            <a:ext cx="1202100" cy="80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Selection &amp;</a:t>
            </a:r>
            <a:r>
              <a:rPr b="1" lang="ko-KR" sz="1200">
                <a:latin typeface="Nanum Gothic"/>
                <a:ea typeface="Nanum Gothic"/>
                <a:cs typeface="Nanum Gothic"/>
                <a:sym typeface="Nanum Gothic"/>
              </a:rPr>
              <a:t> Training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학습)</a:t>
            </a:r>
            <a:endParaRPr b="1" sz="1200">
              <a:latin typeface="Nanum Gothic"/>
              <a:ea typeface="Nanum Gothic"/>
              <a:cs typeface="Nanum Gothic"/>
              <a:sym typeface="Nanum Gothic"/>
            </a:endParaRPr>
          </a:p>
        </p:txBody>
      </p:sp>
      <p:sp>
        <p:nvSpPr>
          <p:cNvPr id="577" name="Google Shape;577;p50"/>
          <p:cNvSpPr txBox="1"/>
          <p:nvPr/>
        </p:nvSpPr>
        <p:spPr>
          <a:xfrm>
            <a:off x="509475" y="1087625"/>
            <a:ext cx="3468300" cy="5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Machine Learning Pipeline(Work Flow)</a:t>
            </a:r>
            <a:endParaRPr b="1">
              <a:latin typeface="Nanum Gothic"/>
              <a:ea typeface="Nanum Gothic"/>
              <a:cs typeface="Nanum Gothic"/>
              <a:sym typeface="Nanum Gothic"/>
            </a:endParaRPr>
          </a:p>
        </p:txBody>
      </p:sp>
      <p:cxnSp>
        <p:nvCxnSpPr>
          <p:cNvPr id="578" name="Google Shape;578;p50"/>
          <p:cNvCxnSpPr>
            <a:stCxn id="572" idx="3"/>
            <a:endCxn id="573" idx="1"/>
          </p:cNvCxnSpPr>
          <p:nvPr/>
        </p:nvCxnSpPr>
        <p:spPr>
          <a:xfrm>
            <a:off x="2046650" y="1841925"/>
            <a:ext cx="211500" cy="13800"/>
          </a:xfrm>
          <a:prstGeom prst="straightConnector1">
            <a:avLst/>
          </a:prstGeom>
          <a:noFill/>
          <a:ln cap="flat" cmpd="sng" w="19050">
            <a:solidFill>
              <a:schemeClr val="dk2"/>
            </a:solidFill>
            <a:prstDash val="solid"/>
            <a:round/>
            <a:headEnd len="med" w="med" type="none"/>
            <a:tailEnd len="med" w="med" type="triangle"/>
          </a:ln>
        </p:spPr>
      </p:cxnSp>
      <p:cxnSp>
        <p:nvCxnSpPr>
          <p:cNvPr id="579" name="Google Shape;579;p50"/>
          <p:cNvCxnSpPr>
            <a:stCxn id="573" idx="3"/>
            <a:endCxn id="575" idx="1"/>
          </p:cNvCxnSpPr>
          <p:nvPr/>
        </p:nvCxnSpPr>
        <p:spPr>
          <a:xfrm>
            <a:off x="3842013" y="1855750"/>
            <a:ext cx="274500" cy="4200"/>
          </a:xfrm>
          <a:prstGeom prst="straightConnector1">
            <a:avLst/>
          </a:prstGeom>
          <a:noFill/>
          <a:ln cap="flat" cmpd="sng" w="19050">
            <a:solidFill>
              <a:schemeClr val="dk2"/>
            </a:solidFill>
            <a:prstDash val="solid"/>
            <a:round/>
            <a:headEnd len="med" w="med" type="none"/>
            <a:tailEnd len="med" w="med" type="triangle"/>
          </a:ln>
        </p:spPr>
      </p:cxnSp>
      <p:cxnSp>
        <p:nvCxnSpPr>
          <p:cNvPr id="580" name="Google Shape;580;p50"/>
          <p:cNvCxnSpPr>
            <a:stCxn id="581" idx="2"/>
            <a:endCxn id="574" idx="0"/>
          </p:cNvCxnSpPr>
          <p:nvPr/>
        </p:nvCxnSpPr>
        <p:spPr>
          <a:xfrm>
            <a:off x="8096388" y="2123475"/>
            <a:ext cx="12000" cy="1409400"/>
          </a:xfrm>
          <a:prstGeom prst="straightConnector1">
            <a:avLst/>
          </a:prstGeom>
          <a:noFill/>
          <a:ln cap="flat" cmpd="sng" w="19050">
            <a:solidFill>
              <a:schemeClr val="dk2"/>
            </a:solidFill>
            <a:prstDash val="solid"/>
            <a:round/>
            <a:headEnd len="med" w="med" type="none"/>
            <a:tailEnd len="med" w="med" type="triangle"/>
          </a:ln>
        </p:spPr>
      </p:cxnSp>
      <p:cxnSp>
        <p:nvCxnSpPr>
          <p:cNvPr id="582" name="Google Shape;582;p50"/>
          <p:cNvCxnSpPr>
            <a:stCxn id="574" idx="1"/>
            <a:endCxn id="576" idx="3"/>
          </p:cNvCxnSpPr>
          <p:nvPr/>
        </p:nvCxnSpPr>
        <p:spPr>
          <a:xfrm rot="10800000">
            <a:off x="6979438" y="3638325"/>
            <a:ext cx="336900" cy="149100"/>
          </a:xfrm>
          <a:prstGeom prst="straightConnector1">
            <a:avLst/>
          </a:prstGeom>
          <a:noFill/>
          <a:ln cap="flat" cmpd="sng" w="19050">
            <a:solidFill>
              <a:schemeClr val="dk2"/>
            </a:solidFill>
            <a:prstDash val="solid"/>
            <a:round/>
            <a:headEnd len="med" w="med" type="none"/>
            <a:tailEnd len="med" w="med" type="triangle"/>
          </a:ln>
        </p:spPr>
      </p:cxnSp>
      <p:sp>
        <p:nvSpPr>
          <p:cNvPr id="583" name="Google Shape;583;p50"/>
          <p:cNvSpPr/>
          <p:nvPr/>
        </p:nvSpPr>
        <p:spPr>
          <a:xfrm>
            <a:off x="3780000" y="35327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Candidate Model Evaluate</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평가)</a:t>
            </a:r>
            <a:endParaRPr b="1" sz="1200">
              <a:latin typeface="Nanum Gothic"/>
              <a:ea typeface="Nanum Gothic"/>
              <a:cs typeface="Nanum Gothic"/>
              <a:sym typeface="Nanum Gothic"/>
            </a:endParaRPr>
          </a:p>
        </p:txBody>
      </p:sp>
      <p:cxnSp>
        <p:nvCxnSpPr>
          <p:cNvPr id="584" name="Google Shape;584;p50"/>
          <p:cNvCxnSpPr>
            <a:stCxn id="576" idx="1"/>
            <a:endCxn id="583" idx="3"/>
          </p:cNvCxnSpPr>
          <p:nvPr/>
        </p:nvCxnSpPr>
        <p:spPr>
          <a:xfrm flipH="1">
            <a:off x="5364125" y="3638475"/>
            <a:ext cx="413100" cy="149100"/>
          </a:xfrm>
          <a:prstGeom prst="straightConnector1">
            <a:avLst/>
          </a:prstGeom>
          <a:noFill/>
          <a:ln cap="flat" cmpd="sng" w="19050">
            <a:solidFill>
              <a:schemeClr val="dk2"/>
            </a:solidFill>
            <a:prstDash val="solid"/>
            <a:round/>
            <a:headEnd len="med" w="med" type="none"/>
            <a:tailEnd len="med" w="med" type="triangle"/>
          </a:ln>
        </p:spPr>
      </p:cxnSp>
      <p:sp>
        <p:nvSpPr>
          <p:cNvPr id="585" name="Google Shape;585;p50"/>
          <p:cNvSpPr/>
          <p:nvPr/>
        </p:nvSpPr>
        <p:spPr>
          <a:xfrm>
            <a:off x="2046647" y="3532725"/>
            <a:ext cx="1256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Deployment</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배포)</a:t>
            </a:r>
            <a:endParaRPr b="1" sz="1200">
              <a:latin typeface="Nanum Gothic"/>
              <a:ea typeface="Nanum Gothic"/>
              <a:cs typeface="Nanum Gothic"/>
              <a:sym typeface="Nanum Gothic"/>
            </a:endParaRPr>
          </a:p>
        </p:txBody>
      </p:sp>
      <p:cxnSp>
        <p:nvCxnSpPr>
          <p:cNvPr id="586" name="Google Shape;586;p50"/>
          <p:cNvCxnSpPr>
            <a:stCxn id="583" idx="1"/>
            <a:endCxn id="585" idx="3"/>
          </p:cNvCxnSpPr>
          <p:nvPr/>
        </p:nvCxnSpPr>
        <p:spPr>
          <a:xfrm rot="10800000">
            <a:off x="3302700" y="3787425"/>
            <a:ext cx="477300" cy="0"/>
          </a:xfrm>
          <a:prstGeom prst="straightConnector1">
            <a:avLst/>
          </a:prstGeom>
          <a:noFill/>
          <a:ln cap="flat" cmpd="sng" w="19050">
            <a:solidFill>
              <a:schemeClr val="dk2"/>
            </a:solidFill>
            <a:prstDash val="solid"/>
            <a:round/>
            <a:headEnd len="med" w="med" type="none"/>
            <a:tailEnd len="med" w="med" type="triangle"/>
          </a:ln>
        </p:spPr>
      </p:cxnSp>
      <p:sp>
        <p:nvSpPr>
          <p:cNvPr id="587" name="Google Shape;587;p50"/>
          <p:cNvSpPr/>
          <p:nvPr/>
        </p:nvSpPr>
        <p:spPr>
          <a:xfrm>
            <a:off x="462646" y="3532725"/>
            <a:ext cx="1160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Performance Monitoring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(성능 감시)</a:t>
            </a:r>
            <a:endParaRPr b="1" sz="1200">
              <a:latin typeface="Nanum Gothic"/>
              <a:ea typeface="Nanum Gothic"/>
              <a:cs typeface="Nanum Gothic"/>
              <a:sym typeface="Nanum Gothic"/>
            </a:endParaRPr>
          </a:p>
        </p:txBody>
      </p:sp>
      <p:cxnSp>
        <p:nvCxnSpPr>
          <p:cNvPr id="588" name="Google Shape;588;p50"/>
          <p:cNvCxnSpPr>
            <a:stCxn id="585" idx="1"/>
            <a:endCxn id="587" idx="3"/>
          </p:cNvCxnSpPr>
          <p:nvPr/>
        </p:nvCxnSpPr>
        <p:spPr>
          <a:xfrm rot="10800000">
            <a:off x="1622747" y="3787425"/>
            <a:ext cx="423900" cy="0"/>
          </a:xfrm>
          <a:prstGeom prst="straightConnector1">
            <a:avLst/>
          </a:prstGeom>
          <a:noFill/>
          <a:ln cap="flat" cmpd="sng" w="19050">
            <a:solidFill>
              <a:schemeClr val="dk2"/>
            </a:solidFill>
            <a:prstDash val="solid"/>
            <a:round/>
            <a:headEnd len="med" w="med" type="none"/>
            <a:tailEnd len="med" w="med" type="triangle"/>
          </a:ln>
        </p:spPr>
      </p:cxnSp>
      <p:cxnSp>
        <p:nvCxnSpPr>
          <p:cNvPr id="589" name="Google Shape;589;p50"/>
          <p:cNvCxnSpPr>
            <a:stCxn id="587" idx="0"/>
            <a:endCxn id="573" idx="2"/>
          </p:cNvCxnSpPr>
          <p:nvPr/>
        </p:nvCxnSpPr>
        <p:spPr>
          <a:xfrm flipH="1" rot="10800000">
            <a:off x="1042696" y="2110425"/>
            <a:ext cx="2007300" cy="1422300"/>
          </a:xfrm>
          <a:prstGeom prst="straightConnector1">
            <a:avLst/>
          </a:prstGeom>
          <a:noFill/>
          <a:ln cap="flat" cmpd="sng" w="19050">
            <a:solidFill>
              <a:schemeClr val="dk2"/>
            </a:solidFill>
            <a:prstDash val="dash"/>
            <a:round/>
            <a:headEnd len="med" w="med" type="none"/>
            <a:tailEnd len="med" w="med" type="triangle"/>
          </a:ln>
        </p:spPr>
      </p:cxnSp>
      <p:sp>
        <p:nvSpPr>
          <p:cNvPr id="590" name="Google Shape;590;p50"/>
          <p:cNvSpPr txBox="1"/>
          <p:nvPr/>
        </p:nvSpPr>
        <p:spPr>
          <a:xfrm rot="-1799699">
            <a:off x="1642629" y="2880110"/>
            <a:ext cx="1201982" cy="23829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591" name="Google Shape;591;p50"/>
          <p:cNvSpPr/>
          <p:nvPr/>
        </p:nvSpPr>
        <p:spPr>
          <a:xfrm>
            <a:off x="4092438" y="2441638"/>
            <a:ext cx="959100" cy="50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Test Data</a:t>
            </a:r>
            <a:endParaRPr b="1" sz="1000">
              <a:solidFill>
                <a:schemeClr val="dk1"/>
              </a:solidFill>
              <a:latin typeface="Nanum Gothic"/>
              <a:ea typeface="Nanum Gothic"/>
              <a:cs typeface="Nanum Gothic"/>
              <a:sym typeface="Nanum Gothic"/>
            </a:endParaRPr>
          </a:p>
        </p:txBody>
      </p:sp>
      <p:sp>
        <p:nvSpPr>
          <p:cNvPr id="592" name="Google Shape;592;p50"/>
          <p:cNvSpPr/>
          <p:nvPr/>
        </p:nvSpPr>
        <p:spPr>
          <a:xfrm>
            <a:off x="6089675" y="1587825"/>
            <a:ext cx="959100" cy="56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Training</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a:t>
            </a:r>
            <a:endParaRPr b="1" sz="1000">
              <a:solidFill>
                <a:schemeClr val="dk1"/>
              </a:solidFill>
              <a:latin typeface="Nanum Gothic"/>
              <a:ea typeface="Nanum Gothic"/>
              <a:cs typeface="Nanum Gothic"/>
              <a:sym typeface="Nanum Gothic"/>
            </a:endParaRPr>
          </a:p>
        </p:txBody>
      </p:sp>
      <p:cxnSp>
        <p:nvCxnSpPr>
          <p:cNvPr id="593" name="Google Shape;593;p50"/>
          <p:cNvCxnSpPr>
            <a:stCxn id="575" idx="3"/>
            <a:endCxn id="592" idx="2"/>
          </p:cNvCxnSpPr>
          <p:nvPr/>
        </p:nvCxnSpPr>
        <p:spPr>
          <a:xfrm>
            <a:off x="5701525" y="1860050"/>
            <a:ext cx="388200" cy="8700"/>
          </a:xfrm>
          <a:prstGeom prst="straightConnector1">
            <a:avLst/>
          </a:prstGeom>
          <a:noFill/>
          <a:ln cap="flat" cmpd="sng" w="19050">
            <a:solidFill>
              <a:schemeClr val="dk2"/>
            </a:solidFill>
            <a:prstDash val="solid"/>
            <a:round/>
            <a:headEnd len="med" w="med" type="none"/>
            <a:tailEnd len="med" w="med" type="triangle"/>
          </a:ln>
        </p:spPr>
      </p:cxnSp>
      <p:cxnSp>
        <p:nvCxnSpPr>
          <p:cNvPr id="594" name="Google Shape;594;p50"/>
          <p:cNvCxnSpPr>
            <a:stCxn id="575" idx="2"/>
            <a:endCxn id="591" idx="0"/>
          </p:cNvCxnSpPr>
          <p:nvPr/>
        </p:nvCxnSpPr>
        <p:spPr>
          <a:xfrm flipH="1">
            <a:off x="4571875" y="2114750"/>
            <a:ext cx="337200" cy="327000"/>
          </a:xfrm>
          <a:prstGeom prst="straightConnector1">
            <a:avLst/>
          </a:prstGeom>
          <a:noFill/>
          <a:ln cap="flat" cmpd="sng" w="19050">
            <a:solidFill>
              <a:schemeClr val="dk2"/>
            </a:solidFill>
            <a:prstDash val="solid"/>
            <a:round/>
            <a:headEnd len="med" w="med" type="none"/>
            <a:tailEnd len="med" w="med" type="triangle"/>
          </a:ln>
        </p:spPr>
      </p:cxnSp>
      <p:cxnSp>
        <p:nvCxnSpPr>
          <p:cNvPr id="595" name="Google Shape;595;p50"/>
          <p:cNvCxnSpPr>
            <a:stCxn id="591" idx="4"/>
            <a:endCxn id="583" idx="0"/>
          </p:cNvCxnSpPr>
          <p:nvPr/>
        </p:nvCxnSpPr>
        <p:spPr>
          <a:xfrm>
            <a:off x="4571988" y="2951038"/>
            <a:ext cx="0" cy="581700"/>
          </a:xfrm>
          <a:prstGeom prst="straightConnector1">
            <a:avLst/>
          </a:prstGeom>
          <a:noFill/>
          <a:ln cap="flat" cmpd="sng" w="19050">
            <a:solidFill>
              <a:schemeClr val="dk2"/>
            </a:solidFill>
            <a:prstDash val="solid"/>
            <a:round/>
            <a:headEnd len="med" w="med" type="none"/>
            <a:tailEnd len="med" w="med" type="triangle"/>
          </a:ln>
        </p:spPr>
      </p:cxnSp>
      <p:cxnSp>
        <p:nvCxnSpPr>
          <p:cNvPr id="596" name="Google Shape;596;p50"/>
          <p:cNvCxnSpPr>
            <a:stCxn id="583" idx="2"/>
            <a:endCxn id="576" idx="2"/>
          </p:cNvCxnSpPr>
          <p:nvPr/>
        </p:nvCxnSpPr>
        <p:spPr>
          <a:xfrm flipH="1" rot="-5400000">
            <a:off x="5474850" y="3139275"/>
            <a:ext cx="600" cy="1806300"/>
          </a:xfrm>
          <a:prstGeom prst="bentConnector3">
            <a:avLst>
              <a:gd fmla="val 39687500" name="adj1"/>
            </a:avLst>
          </a:prstGeom>
          <a:noFill/>
          <a:ln cap="flat" cmpd="sng" w="19050">
            <a:solidFill>
              <a:schemeClr val="dk2"/>
            </a:solidFill>
            <a:prstDash val="dash"/>
            <a:round/>
            <a:headEnd len="med" w="med" type="none"/>
            <a:tailEnd len="med" w="med" type="triangle"/>
          </a:ln>
        </p:spPr>
      </p:cxnSp>
      <p:sp>
        <p:nvSpPr>
          <p:cNvPr id="597" name="Google Shape;597;p50"/>
          <p:cNvSpPr txBox="1"/>
          <p:nvPr/>
        </p:nvSpPr>
        <p:spPr>
          <a:xfrm rot="-858">
            <a:off x="4969629" y="4424824"/>
            <a:ext cx="12021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581" name="Google Shape;581;p50"/>
          <p:cNvSpPr/>
          <p:nvPr/>
        </p:nvSpPr>
        <p:spPr>
          <a:xfrm>
            <a:off x="7304388" y="161407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Exploratory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Data Analysis</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(EDA)</a:t>
            </a:r>
            <a:endParaRPr b="1" sz="1200">
              <a:latin typeface="Nanum Gothic"/>
              <a:ea typeface="Nanum Gothic"/>
              <a:cs typeface="Nanum Gothic"/>
              <a:sym typeface="Nanum Gothic"/>
            </a:endParaRPr>
          </a:p>
        </p:txBody>
      </p:sp>
      <p:cxnSp>
        <p:nvCxnSpPr>
          <p:cNvPr id="598" name="Google Shape;598;p50"/>
          <p:cNvCxnSpPr>
            <a:stCxn id="592" idx="6"/>
            <a:endCxn id="581" idx="1"/>
          </p:cNvCxnSpPr>
          <p:nvPr/>
        </p:nvCxnSpPr>
        <p:spPr>
          <a:xfrm>
            <a:off x="7048775" y="1868775"/>
            <a:ext cx="255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1"/>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p>
            <a:pPr indent="0" lvl="0" marL="0" rtl="0" algn="ctr">
              <a:lnSpc>
                <a:spcPct val="90000"/>
              </a:lnSpc>
              <a:spcBef>
                <a:spcPts val="0"/>
              </a:spcBef>
              <a:spcAft>
                <a:spcPts val="0"/>
              </a:spcAft>
              <a:buClr>
                <a:schemeClr val="dk2"/>
              </a:buClr>
              <a:buSzPts val="4500"/>
              <a:buFont typeface="Lato"/>
              <a:buNone/>
            </a:pPr>
            <a:r>
              <a:rPr lang="ko-KR"/>
              <a:t>사</a:t>
            </a:r>
            <a:r>
              <a:rPr lang="ko-KR"/>
              <a:t>고 실험</a:t>
            </a:r>
            <a:endParaRPr/>
          </a:p>
        </p:txBody>
      </p:sp>
      <p:sp>
        <p:nvSpPr>
          <p:cNvPr id="604" name="Google Shape;604;p51"/>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750"/>
              </a:spcBef>
              <a:spcAft>
                <a:spcPts val="0"/>
              </a:spcAft>
              <a:buSzPts val="1100"/>
              <a:buNone/>
            </a:pPr>
            <a:r>
              <a:rPr lang="ko-KR"/>
              <a:t>머신러닝의 개요</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342900" lvl="0" marL="457200" rtl="0" algn="ctr">
              <a:spcBef>
                <a:spcPts val="0"/>
              </a:spcBef>
              <a:spcAft>
                <a:spcPts val="0"/>
              </a:spcAft>
              <a:buSzPts val="1800"/>
              <a:buAutoNum type="arabicPeriod"/>
            </a:pPr>
            <a:r>
              <a:rPr lang="ko-KR"/>
              <a:t>Define Problem</a:t>
            </a:r>
            <a:endParaRPr/>
          </a:p>
        </p:txBody>
      </p:sp>
      <p:sp>
        <p:nvSpPr>
          <p:cNvPr id="611" name="Google Shape;611;p5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612" name="Google Shape;612;p52"/>
          <p:cNvSpPr/>
          <p:nvPr/>
        </p:nvSpPr>
        <p:spPr>
          <a:xfrm>
            <a:off x="462650" y="1454625"/>
            <a:ext cx="15840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solidFill>
                  <a:srgbClr val="FFFFFF"/>
                </a:solidFill>
                <a:latin typeface="Nanum Gothic"/>
                <a:ea typeface="Nanum Gothic"/>
                <a:cs typeface="Nanum Gothic"/>
                <a:sym typeface="Nanum Gothic"/>
              </a:rPr>
              <a:t>Define Problem</a:t>
            </a:r>
            <a:endParaRPr b="1" sz="1200">
              <a:solidFill>
                <a:srgbClr val="FFFFFF"/>
              </a:solidFill>
              <a:latin typeface="Nanum Gothic"/>
              <a:ea typeface="Nanum Gothic"/>
              <a:cs typeface="Nanum Gothic"/>
              <a:sym typeface="Nanum Gothic"/>
            </a:endParaRPr>
          </a:p>
          <a:p>
            <a:pPr indent="0" lvl="0" marL="0" rtl="0" algn="ctr">
              <a:spcBef>
                <a:spcPts val="0"/>
              </a:spcBef>
              <a:spcAft>
                <a:spcPts val="0"/>
              </a:spcAft>
              <a:buNone/>
            </a:pPr>
            <a:r>
              <a:rPr b="1" lang="ko-KR" sz="1200">
                <a:solidFill>
                  <a:srgbClr val="FFFFFF"/>
                </a:solidFill>
                <a:latin typeface="Nanum Gothic"/>
                <a:ea typeface="Nanum Gothic"/>
                <a:cs typeface="Nanum Gothic"/>
                <a:sym typeface="Nanum Gothic"/>
              </a:rPr>
              <a:t>(문제 정의)</a:t>
            </a:r>
            <a:endParaRPr b="1" sz="1200">
              <a:solidFill>
                <a:srgbClr val="FFFFFF"/>
              </a:solidFill>
              <a:latin typeface="Nanum Gothic"/>
              <a:ea typeface="Nanum Gothic"/>
              <a:cs typeface="Nanum Gothic"/>
              <a:sym typeface="Nanum Gothic"/>
            </a:endParaRPr>
          </a:p>
        </p:txBody>
      </p:sp>
      <p:sp>
        <p:nvSpPr>
          <p:cNvPr id="613" name="Google Shape;613;p52"/>
          <p:cNvSpPr/>
          <p:nvPr/>
        </p:nvSpPr>
        <p:spPr>
          <a:xfrm>
            <a:off x="2258013" y="1468450"/>
            <a:ext cx="15840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rgbClr val="FFFFFF"/>
                </a:solidFill>
                <a:latin typeface="Nanum Gothic"/>
                <a:ea typeface="Nanum Gothic"/>
                <a:cs typeface="Nanum Gothic"/>
                <a:sym typeface="Nanum Gothic"/>
              </a:rPr>
              <a:t>Data-Ingestion</a:t>
            </a:r>
            <a:endParaRPr b="1" sz="12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rgbClr val="FFFFFF"/>
                </a:solidFill>
                <a:latin typeface="Nanum Gothic"/>
                <a:ea typeface="Nanum Gothic"/>
                <a:cs typeface="Nanum Gothic"/>
                <a:sym typeface="Nanum Gothic"/>
              </a:rPr>
              <a:t>(데이터수집 및 정의)</a:t>
            </a:r>
            <a:endParaRPr b="1" sz="1200">
              <a:solidFill>
                <a:srgbClr val="FFFFFF"/>
              </a:solidFill>
              <a:latin typeface="Nanum Gothic"/>
              <a:ea typeface="Nanum Gothic"/>
              <a:cs typeface="Nanum Gothic"/>
              <a:sym typeface="Nanum Gothic"/>
            </a:endParaRPr>
          </a:p>
        </p:txBody>
      </p:sp>
      <p:sp>
        <p:nvSpPr>
          <p:cNvPr id="614" name="Google Shape;614;p52"/>
          <p:cNvSpPr/>
          <p:nvPr/>
        </p:nvSpPr>
        <p:spPr>
          <a:xfrm>
            <a:off x="7316338"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Data</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Preparation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 전처리)</a:t>
            </a:r>
            <a:endParaRPr b="1" sz="1200">
              <a:latin typeface="Nanum Gothic"/>
              <a:ea typeface="Nanum Gothic"/>
              <a:cs typeface="Nanum Gothic"/>
              <a:sym typeface="Nanum Gothic"/>
            </a:endParaRPr>
          </a:p>
        </p:txBody>
      </p:sp>
      <p:sp>
        <p:nvSpPr>
          <p:cNvPr id="615" name="Google Shape;615;p52"/>
          <p:cNvSpPr/>
          <p:nvPr/>
        </p:nvSpPr>
        <p:spPr>
          <a:xfrm>
            <a:off x="4116625" y="1472750"/>
            <a:ext cx="15849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solidFill>
                  <a:schemeClr val="dk1"/>
                </a:solidFill>
                <a:latin typeface="Nanum Gothic"/>
                <a:ea typeface="Nanum Gothic"/>
                <a:cs typeface="Nanum Gothic"/>
                <a:sym typeface="Nanum Gothic"/>
              </a:rPr>
              <a:t>Data Segregation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 분리)</a:t>
            </a:r>
            <a:endParaRPr b="1" sz="1200">
              <a:latin typeface="Nanum Gothic"/>
              <a:ea typeface="Nanum Gothic"/>
              <a:cs typeface="Nanum Gothic"/>
              <a:sym typeface="Nanum Gothic"/>
            </a:endParaRPr>
          </a:p>
        </p:txBody>
      </p:sp>
      <p:sp>
        <p:nvSpPr>
          <p:cNvPr id="616" name="Google Shape;616;p52"/>
          <p:cNvSpPr/>
          <p:nvPr/>
        </p:nvSpPr>
        <p:spPr>
          <a:xfrm>
            <a:off x="5777225" y="3400125"/>
            <a:ext cx="1202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Selection &amp;Training</a:t>
            </a:r>
            <a:endParaRPr b="1" sz="1200">
              <a:latin typeface="Nanum Gothic"/>
              <a:ea typeface="Nanum Gothic"/>
              <a:cs typeface="Nanum Gothic"/>
              <a:sym typeface="Nanum Gothic"/>
            </a:endParaRPr>
          </a:p>
        </p:txBody>
      </p:sp>
      <p:sp>
        <p:nvSpPr>
          <p:cNvPr id="617" name="Google Shape;617;p52"/>
          <p:cNvSpPr txBox="1"/>
          <p:nvPr/>
        </p:nvSpPr>
        <p:spPr>
          <a:xfrm>
            <a:off x="509475" y="955025"/>
            <a:ext cx="3468300" cy="5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Machine Learning Pipeline(Work Flow)</a:t>
            </a:r>
            <a:endParaRPr b="1">
              <a:latin typeface="Nanum Gothic"/>
              <a:ea typeface="Nanum Gothic"/>
              <a:cs typeface="Nanum Gothic"/>
              <a:sym typeface="Nanum Gothic"/>
            </a:endParaRPr>
          </a:p>
        </p:txBody>
      </p:sp>
      <p:cxnSp>
        <p:nvCxnSpPr>
          <p:cNvPr id="618" name="Google Shape;618;p52"/>
          <p:cNvCxnSpPr>
            <a:stCxn id="612" idx="3"/>
            <a:endCxn id="613" idx="1"/>
          </p:cNvCxnSpPr>
          <p:nvPr/>
        </p:nvCxnSpPr>
        <p:spPr>
          <a:xfrm>
            <a:off x="2046650" y="1709325"/>
            <a:ext cx="211500" cy="13800"/>
          </a:xfrm>
          <a:prstGeom prst="straightConnector1">
            <a:avLst/>
          </a:prstGeom>
          <a:noFill/>
          <a:ln cap="flat" cmpd="sng" w="19050">
            <a:solidFill>
              <a:schemeClr val="dk2"/>
            </a:solidFill>
            <a:prstDash val="solid"/>
            <a:round/>
            <a:headEnd len="med" w="med" type="none"/>
            <a:tailEnd len="med" w="med" type="triangle"/>
          </a:ln>
        </p:spPr>
      </p:cxnSp>
      <p:cxnSp>
        <p:nvCxnSpPr>
          <p:cNvPr id="619" name="Google Shape;619;p52"/>
          <p:cNvCxnSpPr>
            <a:stCxn id="613" idx="3"/>
            <a:endCxn id="615" idx="1"/>
          </p:cNvCxnSpPr>
          <p:nvPr/>
        </p:nvCxnSpPr>
        <p:spPr>
          <a:xfrm>
            <a:off x="3842013" y="1723150"/>
            <a:ext cx="274500" cy="4200"/>
          </a:xfrm>
          <a:prstGeom prst="straightConnector1">
            <a:avLst/>
          </a:prstGeom>
          <a:noFill/>
          <a:ln cap="flat" cmpd="sng" w="19050">
            <a:solidFill>
              <a:schemeClr val="dk2"/>
            </a:solidFill>
            <a:prstDash val="solid"/>
            <a:round/>
            <a:headEnd len="med" w="med" type="none"/>
            <a:tailEnd len="med" w="med" type="triangle"/>
          </a:ln>
        </p:spPr>
      </p:cxnSp>
      <p:cxnSp>
        <p:nvCxnSpPr>
          <p:cNvPr id="620" name="Google Shape;620;p52"/>
          <p:cNvCxnSpPr>
            <a:stCxn id="621" idx="2"/>
            <a:endCxn id="614" idx="0"/>
          </p:cNvCxnSpPr>
          <p:nvPr/>
        </p:nvCxnSpPr>
        <p:spPr>
          <a:xfrm>
            <a:off x="8096388" y="1990875"/>
            <a:ext cx="12000" cy="1409400"/>
          </a:xfrm>
          <a:prstGeom prst="straightConnector1">
            <a:avLst/>
          </a:prstGeom>
          <a:noFill/>
          <a:ln cap="flat" cmpd="sng" w="19050">
            <a:solidFill>
              <a:schemeClr val="dk2"/>
            </a:solidFill>
            <a:prstDash val="solid"/>
            <a:round/>
            <a:headEnd len="med" w="med" type="none"/>
            <a:tailEnd len="med" w="med" type="triangle"/>
          </a:ln>
        </p:spPr>
      </p:cxnSp>
      <p:cxnSp>
        <p:nvCxnSpPr>
          <p:cNvPr id="622" name="Google Shape;622;p52"/>
          <p:cNvCxnSpPr>
            <a:stCxn id="614" idx="1"/>
            <a:endCxn id="616" idx="3"/>
          </p:cNvCxnSpPr>
          <p:nvPr/>
        </p:nvCxnSpPr>
        <p:spPr>
          <a:xfrm rot="10800000">
            <a:off x="6979438" y="3654825"/>
            <a:ext cx="336900" cy="0"/>
          </a:xfrm>
          <a:prstGeom prst="straightConnector1">
            <a:avLst/>
          </a:prstGeom>
          <a:noFill/>
          <a:ln cap="flat" cmpd="sng" w="19050">
            <a:solidFill>
              <a:schemeClr val="dk2"/>
            </a:solidFill>
            <a:prstDash val="solid"/>
            <a:round/>
            <a:headEnd len="med" w="med" type="none"/>
            <a:tailEnd len="med" w="med" type="triangle"/>
          </a:ln>
        </p:spPr>
      </p:cxnSp>
      <p:sp>
        <p:nvSpPr>
          <p:cNvPr id="623" name="Google Shape;623;p52"/>
          <p:cNvSpPr/>
          <p:nvPr/>
        </p:nvSpPr>
        <p:spPr>
          <a:xfrm>
            <a:off x="3780000"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Candidate Model Evaluate</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평가)</a:t>
            </a:r>
            <a:endParaRPr b="1" sz="1200">
              <a:latin typeface="Nanum Gothic"/>
              <a:ea typeface="Nanum Gothic"/>
              <a:cs typeface="Nanum Gothic"/>
              <a:sym typeface="Nanum Gothic"/>
            </a:endParaRPr>
          </a:p>
        </p:txBody>
      </p:sp>
      <p:cxnSp>
        <p:nvCxnSpPr>
          <p:cNvPr id="624" name="Google Shape;624;p52"/>
          <p:cNvCxnSpPr>
            <a:stCxn id="616" idx="1"/>
            <a:endCxn id="623" idx="3"/>
          </p:cNvCxnSpPr>
          <p:nvPr/>
        </p:nvCxnSpPr>
        <p:spPr>
          <a:xfrm rot="10800000">
            <a:off x="5364125" y="3654825"/>
            <a:ext cx="413100" cy="0"/>
          </a:xfrm>
          <a:prstGeom prst="straightConnector1">
            <a:avLst/>
          </a:prstGeom>
          <a:noFill/>
          <a:ln cap="flat" cmpd="sng" w="19050">
            <a:solidFill>
              <a:schemeClr val="dk2"/>
            </a:solidFill>
            <a:prstDash val="solid"/>
            <a:round/>
            <a:headEnd len="med" w="med" type="none"/>
            <a:tailEnd len="med" w="med" type="triangle"/>
          </a:ln>
        </p:spPr>
      </p:cxnSp>
      <p:sp>
        <p:nvSpPr>
          <p:cNvPr id="625" name="Google Shape;625;p52"/>
          <p:cNvSpPr/>
          <p:nvPr/>
        </p:nvSpPr>
        <p:spPr>
          <a:xfrm>
            <a:off x="2046647" y="3400125"/>
            <a:ext cx="1256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Deployment</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배포)</a:t>
            </a:r>
            <a:endParaRPr b="1" sz="1200">
              <a:latin typeface="Nanum Gothic"/>
              <a:ea typeface="Nanum Gothic"/>
              <a:cs typeface="Nanum Gothic"/>
              <a:sym typeface="Nanum Gothic"/>
            </a:endParaRPr>
          </a:p>
        </p:txBody>
      </p:sp>
      <p:cxnSp>
        <p:nvCxnSpPr>
          <p:cNvPr id="626" name="Google Shape;626;p52"/>
          <p:cNvCxnSpPr>
            <a:stCxn id="623" idx="1"/>
            <a:endCxn id="625" idx="3"/>
          </p:cNvCxnSpPr>
          <p:nvPr/>
        </p:nvCxnSpPr>
        <p:spPr>
          <a:xfrm rot="10800000">
            <a:off x="3302700" y="3654825"/>
            <a:ext cx="477300" cy="0"/>
          </a:xfrm>
          <a:prstGeom prst="straightConnector1">
            <a:avLst/>
          </a:prstGeom>
          <a:noFill/>
          <a:ln cap="flat" cmpd="sng" w="19050">
            <a:solidFill>
              <a:schemeClr val="dk2"/>
            </a:solidFill>
            <a:prstDash val="solid"/>
            <a:round/>
            <a:headEnd len="med" w="med" type="none"/>
            <a:tailEnd len="med" w="med" type="triangle"/>
          </a:ln>
        </p:spPr>
      </p:cxnSp>
      <p:sp>
        <p:nvSpPr>
          <p:cNvPr id="627" name="Google Shape;627;p52"/>
          <p:cNvSpPr/>
          <p:nvPr/>
        </p:nvSpPr>
        <p:spPr>
          <a:xfrm>
            <a:off x="462646" y="3400125"/>
            <a:ext cx="1160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Performance Monitoring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(성능 감시)</a:t>
            </a:r>
            <a:endParaRPr b="1" sz="1200">
              <a:latin typeface="Nanum Gothic"/>
              <a:ea typeface="Nanum Gothic"/>
              <a:cs typeface="Nanum Gothic"/>
              <a:sym typeface="Nanum Gothic"/>
            </a:endParaRPr>
          </a:p>
        </p:txBody>
      </p:sp>
      <p:cxnSp>
        <p:nvCxnSpPr>
          <p:cNvPr id="628" name="Google Shape;628;p52"/>
          <p:cNvCxnSpPr>
            <a:stCxn id="625" idx="1"/>
            <a:endCxn id="627" idx="3"/>
          </p:cNvCxnSpPr>
          <p:nvPr/>
        </p:nvCxnSpPr>
        <p:spPr>
          <a:xfrm rot="10800000">
            <a:off x="1622747" y="3654825"/>
            <a:ext cx="423900" cy="0"/>
          </a:xfrm>
          <a:prstGeom prst="straightConnector1">
            <a:avLst/>
          </a:prstGeom>
          <a:noFill/>
          <a:ln cap="flat" cmpd="sng" w="19050">
            <a:solidFill>
              <a:schemeClr val="dk2"/>
            </a:solidFill>
            <a:prstDash val="solid"/>
            <a:round/>
            <a:headEnd len="med" w="med" type="none"/>
            <a:tailEnd len="med" w="med" type="triangle"/>
          </a:ln>
        </p:spPr>
      </p:cxnSp>
      <p:cxnSp>
        <p:nvCxnSpPr>
          <p:cNvPr id="629" name="Google Shape;629;p52"/>
          <p:cNvCxnSpPr>
            <a:stCxn id="627" idx="0"/>
            <a:endCxn id="613" idx="2"/>
          </p:cNvCxnSpPr>
          <p:nvPr/>
        </p:nvCxnSpPr>
        <p:spPr>
          <a:xfrm flipH="1" rot="10800000">
            <a:off x="1042696" y="1977825"/>
            <a:ext cx="2007300" cy="1422300"/>
          </a:xfrm>
          <a:prstGeom prst="straightConnector1">
            <a:avLst/>
          </a:prstGeom>
          <a:noFill/>
          <a:ln cap="flat" cmpd="sng" w="19050">
            <a:solidFill>
              <a:schemeClr val="dk2"/>
            </a:solidFill>
            <a:prstDash val="dash"/>
            <a:round/>
            <a:headEnd len="med" w="med" type="none"/>
            <a:tailEnd len="med" w="med" type="triangle"/>
          </a:ln>
        </p:spPr>
      </p:cxnSp>
      <p:sp>
        <p:nvSpPr>
          <p:cNvPr id="630" name="Google Shape;630;p52"/>
          <p:cNvSpPr txBox="1"/>
          <p:nvPr/>
        </p:nvSpPr>
        <p:spPr>
          <a:xfrm rot="-1799699">
            <a:off x="1642629" y="2747510"/>
            <a:ext cx="1201982" cy="23829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631" name="Google Shape;631;p52"/>
          <p:cNvSpPr/>
          <p:nvPr/>
        </p:nvSpPr>
        <p:spPr>
          <a:xfrm>
            <a:off x="4092438" y="2309038"/>
            <a:ext cx="959100" cy="50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Test Data</a:t>
            </a:r>
            <a:endParaRPr b="1" sz="1000">
              <a:solidFill>
                <a:schemeClr val="dk1"/>
              </a:solidFill>
              <a:latin typeface="Nanum Gothic"/>
              <a:ea typeface="Nanum Gothic"/>
              <a:cs typeface="Nanum Gothic"/>
              <a:sym typeface="Nanum Gothic"/>
            </a:endParaRPr>
          </a:p>
        </p:txBody>
      </p:sp>
      <p:sp>
        <p:nvSpPr>
          <p:cNvPr id="632" name="Google Shape;632;p52"/>
          <p:cNvSpPr/>
          <p:nvPr/>
        </p:nvSpPr>
        <p:spPr>
          <a:xfrm>
            <a:off x="6089675" y="1455225"/>
            <a:ext cx="959100" cy="56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Training</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a:t>
            </a:r>
            <a:endParaRPr b="1" sz="1000">
              <a:solidFill>
                <a:schemeClr val="dk1"/>
              </a:solidFill>
              <a:latin typeface="Nanum Gothic"/>
              <a:ea typeface="Nanum Gothic"/>
              <a:cs typeface="Nanum Gothic"/>
              <a:sym typeface="Nanum Gothic"/>
            </a:endParaRPr>
          </a:p>
        </p:txBody>
      </p:sp>
      <p:cxnSp>
        <p:nvCxnSpPr>
          <p:cNvPr id="633" name="Google Shape;633;p52"/>
          <p:cNvCxnSpPr>
            <a:stCxn id="615" idx="3"/>
            <a:endCxn id="632" idx="2"/>
          </p:cNvCxnSpPr>
          <p:nvPr/>
        </p:nvCxnSpPr>
        <p:spPr>
          <a:xfrm>
            <a:off x="5701525" y="1727450"/>
            <a:ext cx="388200" cy="8700"/>
          </a:xfrm>
          <a:prstGeom prst="straightConnector1">
            <a:avLst/>
          </a:prstGeom>
          <a:noFill/>
          <a:ln cap="flat" cmpd="sng" w="19050">
            <a:solidFill>
              <a:schemeClr val="dk2"/>
            </a:solidFill>
            <a:prstDash val="solid"/>
            <a:round/>
            <a:headEnd len="med" w="med" type="none"/>
            <a:tailEnd len="med" w="med" type="triangle"/>
          </a:ln>
        </p:spPr>
      </p:cxnSp>
      <p:cxnSp>
        <p:nvCxnSpPr>
          <p:cNvPr id="634" name="Google Shape;634;p52"/>
          <p:cNvCxnSpPr>
            <a:stCxn id="615" idx="2"/>
            <a:endCxn id="631" idx="0"/>
          </p:cNvCxnSpPr>
          <p:nvPr/>
        </p:nvCxnSpPr>
        <p:spPr>
          <a:xfrm flipH="1">
            <a:off x="4571875" y="1982150"/>
            <a:ext cx="337200" cy="327000"/>
          </a:xfrm>
          <a:prstGeom prst="straightConnector1">
            <a:avLst/>
          </a:prstGeom>
          <a:noFill/>
          <a:ln cap="flat" cmpd="sng" w="19050">
            <a:solidFill>
              <a:schemeClr val="dk2"/>
            </a:solidFill>
            <a:prstDash val="solid"/>
            <a:round/>
            <a:headEnd len="med" w="med" type="none"/>
            <a:tailEnd len="med" w="med" type="triangle"/>
          </a:ln>
        </p:spPr>
      </p:cxnSp>
      <p:cxnSp>
        <p:nvCxnSpPr>
          <p:cNvPr id="635" name="Google Shape;635;p52"/>
          <p:cNvCxnSpPr>
            <a:stCxn id="631" idx="4"/>
            <a:endCxn id="623" idx="0"/>
          </p:cNvCxnSpPr>
          <p:nvPr/>
        </p:nvCxnSpPr>
        <p:spPr>
          <a:xfrm>
            <a:off x="4571988" y="2818438"/>
            <a:ext cx="0" cy="581700"/>
          </a:xfrm>
          <a:prstGeom prst="straightConnector1">
            <a:avLst/>
          </a:prstGeom>
          <a:noFill/>
          <a:ln cap="flat" cmpd="sng" w="19050">
            <a:solidFill>
              <a:schemeClr val="dk2"/>
            </a:solidFill>
            <a:prstDash val="solid"/>
            <a:round/>
            <a:headEnd len="med" w="med" type="none"/>
            <a:tailEnd len="med" w="med" type="triangle"/>
          </a:ln>
        </p:spPr>
      </p:cxnSp>
      <p:cxnSp>
        <p:nvCxnSpPr>
          <p:cNvPr id="636" name="Google Shape;636;p52"/>
          <p:cNvCxnSpPr>
            <a:stCxn id="623" idx="2"/>
            <a:endCxn id="616" idx="2"/>
          </p:cNvCxnSpPr>
          <p:nvPr/>
        </p:nvCxnSpPr>
        <p:spPr>
          <a:xfrm flipH="1" rot="-5400000">
            <a:off x="5474850" y="3006675"/>
            <a:ext cx="600" cy="1806300"/>
          </a:xfrm>
          <a:prstGeom prst="bentConnector3">
            <a:avLst>
              <a:gd fmla="val 39687500" name="adj1"/>
            </a:avLst>
          </a:prstGeom>
          <a:noFill/>
          <a:ln cap="flat" cmpd="sng" w="19050">
            <a:solidFill>
              <a:schemeClr val="dk2"/>
            </a:solidFill>
            <a:prstDash val="dash"/>
            <a:round/>
            <a:headEnd len="med" w="med" type="none"/>
            <a:tailEnd len="med" w="med" type="triangle"/>
          </a:ln>
        </p:spPr>
      </p:cxnSp>
      <p:sp>
        <p:nvSpPr>
          <p:cNvPr id="637" name="Google Shape;637;p52"/>
          <p:cNvSpPr txBox="1"/>
          <p:nvPr/>
        </p:nvSpPr>
        <p:spPr>
          <a:xfrm rot="-858">
            <a:off x="4969629" y="4292224"/>
            <a:ext cx="12021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621" name="Google Shape;621;p52"/>
          <p:cNvSpPr/>
          <p:nvPr/>
        </p:nvSpPr>
        <p:spPr>
          <a:xfrm>
            <a:off x="7304388" y="148147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Exploratory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Data Analysis</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(EDA)</a:t>
            </a:r>
            <a:endParaRPr b="1" sz="1200">
              <a:latin typeface="Nanum Gothic"/>
              <a:ea typeface="Nanum Gothic"/>
              <a:cs typeface="Nanum Gothic"/>
              <a:sym typeface="Nanum Gothic"/>
            </a:endParaRPr>
          </a:p>
        </p:txBody>
      </p:sp>
      <p:cxnSp>
        <p:nvCxnSpPr>
          <p:cNvPr id="638" name="Google Shape;638;p52"/>
          <p:cNvCxnSpPr>
            <a:stCxn id="632" idx="6"/>
            <a:endCxn id="621" idx="1"/>
          </p:cNvCxnSpPr>
          <p:nvPr/>
        </p:nvCxnSpPr>
        <p:spPr>
          <a:xfrm>
            <a:off x="7048775" y="1736175"/>
            <a:ext cx="255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3"/>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342900" lvl="0" marL="457200" rtl="0" algn="ctr">
              <a:spcBef>
                <a:spcPts val="0"/>
              </a:spcBef>
              <a:spcAft>
                <a:spcPts val="0"/>
              </a:spcAft>
              <a:buSzPts val="1800"/>
              <a:buAutoNum type="arabicPeriod"/>
            </a:pPr>
            <a:r>
              <a:rPr lang="ko-KR"/>
              <a:t>Define Problem</a:t>
            </a:r>
            <a:endParaRPr/>
          </a:p>
        </p:txBody>
      </p:sp>
      <p:sp>
        <p:nvSpPr>
          <p:cNvPr id="645" name="Google Shape;645;p5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646" name="Google Shape;646;p53"/>
          <p:cNvSpPr txBox="1"/>
          <p:nvPr/>
        </p:nvSpPr>
        <p:spPr>
          <a:xfrm>
            <a:off x="2064000" y="1492000"/>
            <a:ext cx="5016000" cy="20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우리는 부동산 업자</a:t>
            </a:r>
            <a:endParaRPr b="1" sz="1700">
              <a:latin typeface="Nanum Gothic"/>
              <a:ea typeface="Nanum Gothic"/>
              <a:cs typeface="Nanum Gothic"/>
              <a:sym typeface="Nanum Gothic"/>
            </a:endParaRPr>
          </a:p>
          <a:p>
            <a:pPr indent="0" lvl="0" marL="0" rtl="0" algn="ctr">
              <a:spcBef>
                <a:spcPts val="0"/>
              </a:spcBef>
              <a:spcAft>
                <a:spcPts val="0"/>
              </a:spcAft>
              <a:buNone/>
            </a:pPr>
            <a:r>
              <a:t/>
            </a:r>
            <a:endParaRPr b="1" sz="1700">
              <a:latin typeface="Nanum Gothic"/>
              <a:ea typeface="Nanum Gothic"/>
              <a:cs typeface="Nanum Gothic"/>
              <a:sym typeface="Nanum Gothic"/>
            </a:endParaRPr>
          </a:p>
          <a:p>
            <a:pPr indent="0" lvl="0" marL="0" rtl="0" algn="ctr">
              <a:spcBef>
                <a:spcPts val="0"/>
              </a:spcBef>
              <a:spcAft>
                <a:spcPts val="0"/>
              </a:spcAft>
              <a:buNone/>
            </a:pPr>
            <a:r>
              <a:rPr lang="ko-KR" sz="1700">
                <a:latin typeface="Nanum Gothic"/>
                <a:ea typeface="Nanum Gothic"/>
                <a:cs typeface="Nanum Gothic"/>
                <a:sym typeface="Nanum Gothic"/>
              </a:rPr>
              <a:t>집 가격에 민감하게 받아들일 수 밖에 없는데,</a:t>
            </a:r>
            <a:endParaRPr sz="1700">
              <a:latin typeface="Nanum Gothic"/>
              <a:ea typeface="Nanum Gothic"/>
              <a:cs typeface="Nanum Gothic"/>
              <a:sym typeface="Nanum Gothic"/>
            </a:endParaRPr>
          </a:p>
          <a:p>
            <a:pPr indent="0" lvl="0" marL="0" rtl="0" algn="ctr">
              <a:spcBef>
                <a:spcPts val="0"/>
              </a:spcBef>
              <a:spcAft>
                <a:spcPts val="0"/>
              </a:spcAft>
              <a:buNone/>
            </a:pPr>
            <a:r>
              <a:t/>
            </a:r>
            <a:endParaRPr sz="1700">
              <a:latin typeface="Nanum Gothic"/>
              <a:ea typeface="Nanum Gothic"/>
              <a:cs typeface="Nanum Gothic"/>
              <a:sym typeface="Nanum Gothic"/>
            </a:endParaRPr>
          </a:p>
          <a:p>
            <a:pPr indent="0" lvl="0" marL="0" rtl="0" algn="ctr">
              <a:spcBef>
                <a:spcPts val="0"/>
              </a:spcBef>
              <a:spcAft>
                <a:spcPts val="0"/>
              </a:spcAft>
              <a:buNone/>
            </a:pPr>
            <a:r>
              <a:rPr lang="ko-KR" sz="1700">
                <a:latin typeface="Nanum Gothic"/>
                <a:ea typeface="Nanum Gothic"/>
                <a:cs typeface="Nanum Gothic"/>
                <a:sym typeface="Nanum Gothic"/>
              </a:rPr>
              <a:t>이 집이 시세보다 싼지 혹은 비싼지</a:t>
            </a:r>
            <a:endParaRPr sz="1700">
              <a:latin typeface="Nanum Gothic"/>
              <a:ea typeface="Nanum Gothic"/>
              <a:cs typeface="Nanum Gothic"/>
              <a:sym typeface="Nanum Gothic"/>
            </a:endParaRPr>
          </a:p>
          <a:p>
            <a:pPr indent="0" lvl="0" marL="0" rtl="0" algn="ctr">
              <a:spcBef>
                <a:spcPts val="0"/>
              </a:spcBef>
              <a:spcAft>
                <a:spcPts val="0"/>
              </a:spcAft>
              <a:buNone/>
            </a:pPr>
            <a:r>
              <a:t/>
            </a:r>
            <a:endParaRPr sz="1700">
              <a:latin typeface="Nanum Gothic"/>
              <a:ea typeface="Nanum Gothic"/>
              <a:cs typeface="Nanum Gothic"/>
              <a:sym typeface="Nanum Gothic"/>
            </a:endParaRPr>
          </a:p>
          <a:p>
            <a:pPr indent="0" lvl="0" marL="0" rtl="0" algn="ctr">
              <a:spcBef>
                <a:spcPts val="0"/>
              </a:spcBef>
              <a:spcAft>
                <a:spcPts val="0"/>
              </a:spcAft>
              <a:buNone/>
            </a:pPr>
            <a:r>
              <a:rPr b="1" lang="ko-KR" sz="1700">
                <a:latin typeface="Nanum Gothic"/>
                <a:ea typeface="Nanum Gothic"/>
                <a:cs typeface="Nanum Gothic"/>
                <a:sym typeface="Nanum Gothic"/>
              </a:rPr>
              <a:t>집가격을 어떻게 예측할 수 있을까?</a:t>
            </a:r>
            <a:endParaRPr b="1" sz="1700">
              <a:latin typeface="Nanum Gothic"/>
              <a:ea typeface="Nanum Gothic"/>
              <a:cs typeface="Nanum Gothic"/>
              <a:sym typeface="Nanum Gothic"/>
            </a:endParaRPr>
          </a:p>
          <a:p>
            <a:pPr indent="0" lvl="0" marL="0" rtl="0" algn="ctr">
              <a:spcBef>
                <a:spcPts val="0"/>
              </a:spcBef>
              <a:spcAft>
                <a:spcPts val="0"/>
              </a:spcAft>
              <a:buNone/>
            </a:pPr>
            <a:r>
              <a:t/>
            </a:r>
            <a:endParaRPr sz="1900">
              <a:latin typeface="Nanum Gothic"/>
              <a:ea typeface="Nanum Gothic"/>
              <a:cs typeface="Nanum Gothic"/>
              <a:sym typeface="Nanum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54"/>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342900" lvl="0" marL="457200" rtl="0" algn="ctr">
              <a:spcBef>
                <a:spcPts val="0"/>
              </a:spcBef>
              <a:spcAft>
                <a:spcPts val="0"/>
              </a:spcAft>
              <a:buSzPts val="1800"/>
              <a:buAutoNum type="arabicPeriod"/>
            </a:pPr>
            <a:r>
              <a:rPr lang="ko-KR"/>
              <a:t>Define Problem</a:t>
            </a:r>
            <a:endParaRPr/>
          </a:p>
        </p:txBody>
      </p:sp>
      <p:sp>
        <p:nvSpPr>
          <p:cNvPr id="653" name="Google Shape;653;p5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654" name="Google Shape;654;p54"/>
          <p:cNvSpPr txBox="1"/>
          <p:nvPr/>
        </p:nvSpPr>
        <p:spPr>
          <a:xfrm>
            <a:off x="1901825" y="1337300"/>
            <a:ext cx="53403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latin typeface="Nanum Gothic"/>
                <a:ea typeface="Nanum Gothic"/>
                <a:cs typeface="Nanum Gothic"/>
                <a:sym typeface="Nanum Gothic"/>
              </a:rPr>
              <a:t>부동산 투자를 위한 머신러닝</a:t>
            </a:r>
            <a:endParaRPr b="1" sz="2200">
              <a:latin typeface="Nanum Gothic"/>
              <a:ea typeface="Nanum Gothic"/>
              <a:cs typeface="Nanum Gothic"/>
              <a:sym typeface="Nanum Gothic"/>
            </a:endParaRPr>
          </a:p>
          <a:p>
            <a:pPr indent="0" lvl="0" marL="0" rtl="0" algn="ctr">
              <a:spcBef>
                <a:spcPts val="0"/>
              </a:spcBef>
              <a:spcAft>
                <a:spcPts val="0"/>
              </a:spcAft>
              <a:buNone/>
            </a:pPr>
            <a:r>
              <a:t/>
            </a:r>
            <a:endParaRPr b="1" sz="2200">
              <a:latin typeface="Nanum Gothic"/>
              <a:ea typeface="Nanum Gothic"/>
              <a:cs typeface="Nanum Gothic"/>
              <a:sym typeface="Nanum Gothic"/>
            </a:endParaRPr>
          </a:p>
          <a:p>
            <a:pPr indent="0" lvl="0" marL="0" rtl="0" algn="ctr">
              <a:spcBef>
                <a:spcPts val="0"/>
              </a:spcBef>
              <a:spcAft>
                <a:spcPts val="0"/>
              </a:spcAft>
              <a:buNone/>
            </a:pPr>
            <a:r>
              <a:rPr b="1" lang="ko-KR" sz="2200">
                <a:latin typeface="Nanum Gothic"/>
                <a:ea typeface="Nanum Gothic"/>
                <a:cs typeface="Nanum Gothic"/>
                <a:sym typeface="Nanum Gothic"/>
              </a:rPr>
              <a:t>머신러닝의 </a:t>
            </a:r>
            <a:r>
              <a:rPr b="1" lang="ko-KR" sz="2200">
                <a:solidFill>
                  <a:srgbClr val="FF0000"/>
                </a:solidFill>
                <a:latin typeface="Nanum Gothic"/>
                <a:ea typeface="Nanum Gothic"/>
                <a:cs typeface="Nanum Gothic"/>
                <a:sym typeface="Nanum Gothic"/>
              </a:rPr>
              <a:t>목적</a:t>
            </a:r>
            <a:r>
              <a:rPr b="1" lang="ko-KR" sz="2200">
                <a:latin typeface="Nanum Gothic"/>
                <a:ea typeface="Nanum Gothic"/>
                <a:cs typeface="Nanum Gothic"/>
                <a:sym typeface="Nanum Gothic"/>
              </a:rPr>
              <a:t>은?</a:t>
            </a:r>
            <a:endParaRPr b="1" sz="2200">
              <a:latin typeface="Nanum Gothic"/>
              <a:ea typeface="Nanum Gothic"/>
              <a:cs typeface="Nanum Gothic"/>
              <a:sym typeface="Nanum Gothic"/>
            </a:endParaRPr>
          </a:p>
        </p:txBody>
      </p:sp>
      <p:sp>
        <p:nvSpPr>
          <p:cNvPr id="655" name="Google Shape;655;p54"/>
          <p:cNvSpPr txBox="1"/>
          <p:nvPr/>
        </p:nvSpPr>
        <p:spPr>
          <a:xfrm>
            <a:off x="1901925" y="3033100"/>
            <a:ext cx="53403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500">
                <a:solidFill>
                  <a:srgbClr val="FF0000"/>
                </a:solidFill>
                <a:latin typeface="Nanum Gothic"/>
                <a:ea typeface="Nanum Gothic"/>
                <a:cs typeface="Nanum Gothic"/>
                <a:sym typeface="Nanum Gothic"/>
              </a:rPr>
              <a:t>부동산 투자가치 분석하기</a:t>
            </a:r>
            <a:endParaRPr b="1" sz="2500">
              <a:solidFill>
                <a:srgbClr val="FF0000"/>
              </a:solidFill>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0"/>
          <p:cNvSpPr txBox="1"/>
          <p:nvPr/>
        </p:nvSpPr>
        <p:spPr>
          <a:xfrm>
            <a:off x="433425" y="1991975"/>
            <a:ext cx="4089000" cy="22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Q) </a:t>
            </a:r>
            <a:r>
              <a:rPr b="1" lang="ko-KR" sz="1800">
                <a:solidFill>
                  <a:srgbClr val="222222"/>
                </a:solidFill>
                <a:highlight>
                  <a:schemeClr val="lt1"/>
                </a:highlight>
                <a:latin typeface="Nanum Gothic"/>
                <a:ea typeface="Nanum Gothic"/>
                <a:cs typeface="Nanum Gothic"/>
                <a:sym typeface="Nanum Gothic"/>
              </a:rPr>
              <a:t>데이터는 왜 중요해?</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A) 의미있게 활용하기 위해서 중요해. </a:t>
            </a:r>
            <a:endParaRPr b="1" sz="1800">
              <a:solidFill>
                <a:srgbClr val="222222"/>
              </a:solidFill>
              <a:highlight>
                <a:schemeClr val="lt1"/>
              </a:highlight>
              <a:latin typeface="Nanum Gothic"/>
              <a:ea typeface="Nanum Gothic"/>
              <a:cs typeface="Nanum Gothic"/>
              <a:sym typeface="Nanum Gothic"/>
            </a:endParaRPr>
          </a:p>
          <a:p>
            <a:pPr indent="-311150" lvl="0" marL="457200" rtl="0" algn="l">
              <a:spcBef>
                <a:spcPts val="0"/>
              </a:spcBef>
              <a:spcAft>
                <a:spcPts val="0"/>
              </a:spcAft>
              <a:buClr>
                <a:srgbClr val="222222"/>
              </a:buClr>
              <a:buSzPts val="1300"/>
              <a:buFont typeface="Nanum Gothic"/>
              <a:buChar char="-"/>
            </a:pPr>
            <a:r>
              <a:rPr b="1" lang="ko-KR" sz="1300">
                <a:solidFill>
                  <a:srgbClr val="222222"/>
                </a:solidFill>
                <a:highlight>
                  <a:schemeClr val="lt1"/>
                </a:highlight>
                <a:latin typeface="Nanum Gothic"/>
                <a:ea typeface="Nanum Gothic"/>
                <a:cs typeface="Nanum Gothic"/>
                <a:sym typeface="Nanum Gothic"/>
              </a:rPr>
              <a:t>비즈니스에 활용하거나 (사용자 추천 시스템)</a:t>
            </a:r>
            <a:endParaRPr b="1" sz="1300">
              <a:solidFill>
                <a:srgbClr val="222222"/>
              </a:solidFill>
              <a:highlight>
                <a:schemeClr val="lt1"/>
              </a:highlight>
              <a:latin typeface="Nanum Gothic"/>
              <a:ea typeface="Nanum Gothic"/>
              <a:cs typeface="Nanum Gothic"/>
              <a:sym typeface="Nanum Gothic"/>
            </a:endParaRPr>
          </a:p>
          <a:p>
            <a:pPr indent="-311150" lvl="0" marL="457200" rtl="0" algn="l">
              <a:spcBef>
                <a:spcPts val="0"/>
              </a:spcBef>
              <a:spcAft>
                <a:spcPts val="0"/>
              </a:spcAft>
              <a:buClr>
                <a:srgbClr val="222222"/>
              </a:buClr>
              <a:buSzPts val="1300"/>
              <a:buFont typeface="Nanum Gothic"/>
              <a:buChar char="-"/>
            </a:pPr>
            <a:r>
              <a:rPr b="1" lang="ko-KR" sz="1300">
                <a:solidFill>
                  <a:srgbClr val="222222"/>
                </a:solidFill>
                <a:highlight>
                  <a:schemeClr val="lt1"/>
                </a:highlight>
                <a:latin typeface="Nanum Gothic"/>
                <a:ea typeface="Nanum Gothic"/>
                <a:cs typeface="Nanum Gothic"/>
                <a:sym typeface="Nanum Gothic"/>
              </a:rPr>
              <a:t>미래를 예측하거나 (의사결정)</a:t>
            </a:r>
            <a:endParaRPr b="1" sz="1300">
              <a:solidFill>
                <a:srgbClr val="222222"/>
              </a:solidFill>
              <a:highlight>
                <a:schemeClr val="lt1"/>
              </a:highlight>
              <a:latin typeface="Nanum Gothic"/>
              <a:ea typeface="Nanum Gothic"/>
              <a:cs typeface="Nanum Gothic"/>
              <a:sym typeface="Nanum Gothic"/>
            </a:endParaRPr>
          </a:p>
          <a:p>
            <a:pPr indent="-311150" lvl="0" marL="457200" rtl="0" algn="l">
              <a:spcBef>
                <a:spcPts val="0"/>
              </a:spcBef>
              <a:spcAft>
                <a:spcPts val="0"/>
              </a:spcAft>
              <a:buClr>
                <a:srgbClr val="222222"/>
              </a:buClr>
              <a:buSzPts val="1300"/>
              <a:buFont typeface="Nanum Gothic"/>
              <a:buChar char="-"/>
            </a:pPr>
            <a:r>
              <a:rPr b="1" lang="ko-KR" sz="1300">
                <a:solidFill>
                  <a:srgbClr val="222222"/>
                </a:solidFill>
                <a:highlight>
                  <a:schemeClr val="lt1"/>
                </a:highlight>
                <a:latin typeface="Nanum Gothic"/>
                <a:ea typeface="Nanum Gothic"/>
                <a:cs typeface="Nanum Gothic"/>
                <a:sym typeface="Nanum Gothic"/>
              </a:rPr>
              <a:t>다른 머신러닝을 위해서 사용하거나 (PCA)</a:t>
            </a:r>
            <a:endParaRPr b="1" sz="1300">
              <a:solidFill>
                <a:srgbClr val="222222"/>
              </a:solidFill>
              <a:highlight>
                <a:schemeClr val="lt1"/>
              </a:highlight>
              <a:latin typeface="Nanum Gothic"/>
              <a:ea typeface="Nanum Gothic"/>
              <a:cs typeface="Nanum Gothic"/>
              <a:sym typeface="Nanum Gothic"/>
            </a:endParaRPr>
          </a:p>
          <a:p>
            <a:pPr indent="-311150" lvl="0" marL="457200" rtl="0" algn="l">
              <a:spcBef>
                <a:spcPts val="0"/>
              </a:spcBef>
              <a:spcAft>
                <a:spcPts val="0"/>
              </a:spcAft>
              <a:buClr>
                <a:srgbClr val="222222"/>
              </a:buClr>
              <a:buSzPts val="1300"/>
              <a:buFont typeface="Nanum Gothic"/>
              <a:buChar char="-"/>
            </a:pPr>
            <a:r>
              <a:rPr b="1" lang="ko-KR" sz="1300">
                <a:solidFill>
                  <a:srgbClr val="222222"/>
                </a:solidFill>
                <a:highlight>
                  <a:schemeClr val="lt1"/>
                </a:highlight>
                <a:latin typeface="Nanum Gothic"/>
                <a:ea typeface="Nanum Gothic"/>
                <a:cs typeface="Nanum Gothic"/>
                <a:sym typeface="Nanum Gothic"/>
              </a:rPr>
              <a:t>전략을 수립하거나 (알파고)</a:t>
            </a:r>
            <a:endParaRPr b="1" sz="13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p:txBody>
      </p:sp>
      <p:sp>
        <p:nvSpPr>
          <p:cNvPr id="68" name="Google Shape;68;p10"/>
          <p:cNvSpPr/>
          <p:nvPr/>
        </p:nvSpPr>
        <p:spPr>
          <a:xfrm>
            <a:off x="433425" y="2007970"/>
            <a:ext cx="3802800" cy="206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 name="Google Shape;69;p1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70" name="Google Shape;70;p1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71" name="Google Shape;71;p10"/>
          <p:cNvSpPr txBox="1"/>
          <p:nvPr/>
        </p:nvSpPr>
        <p:spPr>
          <a:xfrm>
            <a:off x="461349" y="1023125"/>
            <a:ext cx="22743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a:t>
            </a:r>
            <a:endParaRPr b="1" sz="1800">
              <a:latin typeface="Nanum Gothic"/>
              <a:ea typeface="Nanum Gothic"/>
              <a:cs typeface="Nanum Gothic"/>
              <a:sym typeface="Nanum Gothic"/>
            </a:endParaRPr>
          </a:p>
        </p:txBody>
      </p:sp>
      <p:sp>
        <p:nvSpPr>
          <p:cNvPr id="72" name="Google Shape;72;p10"/>
          <p:cNvSpPr txBox="1"/>
          <p:nvPr/>
        </p:nvSpPr>
        <p:spPr>
          <a:xfrm>
            <a:off x="461350" y="1506475"/>
            <a:ext cx="84540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너도 나도 데이터 중요하다는 말 많이 하는데,,</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5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457200" rtl="0" algn="ctr">
              <a:lnSpc>
                <a:spcPct val="90000"/>
              </a:lnSpc>
              <a:spcBef>
                <a:spcPts val="0"/>
              </a:spcBef>
              <a:spcAft>
                <a:spcPts val="0"/>
              </a:spcAft>
              <a:buNone/>
            </a:pPr>
            <a:r>
              <a:rPr lang="ko-KR"/>
              <a:t>2. Data Ingestion</a:t>
            </a:r>
            <a:endParaRPr/>
          </a:p>
        </p:txBody>
      </p:sp>
      <p:sp>
        <p:nvSpPr>
          <p:cNvPr id="661" name="Google Shape;661;p5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662" name="Google Shape;662;p55"/>
          <p:cNvSpPr txBox="1"/>
          <p:nvPr/>
        </p:nvSpPr>
        <p:spPr>
          <a:xfrm>
            <a:off x="2350475" y="1223650"/>
            <a:ext cx="44187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663" name="Google Shape;663;p55"/>
          <p:cNvSpPr txBox="1"/>
          <p:nvPr/>
        </p:nvSpPr>
        <p:spPr>
          <a:xfrm>
            <a:off x="1901825" y="1337300"/>
            <a:ext cx="53403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latin typeface="Nanum Gothic"/>
                <a:ea typeface="Nanum Gothic"/>
                <a:cs typeface="Nanum Gothic"/>
                <a:sym typeface="Nanum Gothic"/>
              </a:rPr>
              <a:t>어떤 데이터가 필요할까?</a:t>
            </a:r>
            <a:endParaRPr b="1" sz="2200">
              <a:latin typeface="Nanum Gothic"/>
              <a:ea typeface="Nanum Gothic"/>
              <a:cs typeface="Nanum Gothic"/>
              <a:sym typeface="Nanum Gothic"/>
            </a:endParaRPr>
          </a:p>
        </p:txBody>
      </p:sp>
      <p:sp>
        <p:nvSpPr>
          <p:cNvPr id="664" name="Google Shape;664;p55"/>
          <p:cNvSpPr txBox="1"/>
          <p:nvPr/>
        </p:nvSpPr>
        <p:spPr>
          <a:xfrm>
            <a:off x="2365625" y="2483400"/>
            <a:ext cx="44034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latin typeface="Nanum Gothic"/>
                <a:ea typeface="Nanum Gothic"/>
                <a:cs typeface="Nanum Gothic"/>
                <a:sym typeface="Nanum Gothic"/>
              </a:rPr>
              <a:t>위치, 집의 크기, 층 수, 리모델링 여부, 집 가격, </a:t>
            </a:r>
            <a:endParaRPr b="1" sz="1500">
              <a:latin typeface="Nanum Gothic"/>
              <a:ea typeface="Nanum Gothic"/>
              <a:cs typeface="Nanum Gothic"/>
              <a:sym typeface="Nanum Gothic"/>
            </a:endParaRPr>
          </a:p>
          <a:p>
            <a:pPr indent="0" lvl="0" marL="0" rtl="0" algn="ctr">
              <a:spcBef>
                <a:spcPts val="0"/>
              </a:spcBef>
              <a:spcAft>
                <a:spcPts val="0"/>
              </a:spcAft>
              <a:buNone/>
            </a:pPr>
            <a:r>
              <a:rPr b="1" lang="ko-KR" sz="1500">
                <a:latin typeface="Nanum Gothic"/>
                <a:ea typeface="Nanum Gothic"/>
                <a:cs typeface="Nanum Gothic"/>
                <a:sym typeface="Nanum Gothic"/>
              </a:rPr>
              <a:t>침</a:t>
            </a:r>
            <a:r>
              <a:rPr b="1" lang="ko-KR" sz="1500">
                <a:latin typeface="Nanum Gothic"/>
                <a:ea typeface="Nanum Gothic"/>
                <a:cs typeface="Nanum Gothic"/>
                <a:sym typeface="Nanum Gothic"/>
              </a:rPr>
              <a:t>실 개수, 화장실 개수, 정부 정책, 대체투자상품, 소득수준, 생활수준,  거시경제 흐름, ...</a:t>
            </a:r>
            <a:endParaRPr b="1" sz="1500">
              <a:latin typeface="Nanum Gothic"/>
              <a:ea typeface="Nanum Gothic"/>
              <a:cs typeface="Nanum Gothic"/>
              <a:sym typeface="Nanum Gothic"/>
            </a:endParaRPr>
          </a:p>
        </p:txBody>
      </p:sp>
      <p:sp>
        <p:nvSpPr>
          <p:cNvPr id="665" name="Google Shape;665;p55"/>
          <p:cNvSpPr txBox="1"/>
          <p:nvPr/>
        </p:nvSpPr>
        <p:spPr>
          <a:xfrm>
            <a:off x="2365625" y="3710375"/>
            <a:ext cx="44034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solidFill>
                  <a:srgbClr val="FF0000"/>
                </a:solidFill>
                <a:latin typeface="Nanum Gothic"/>
                <a:ea typeface="Nanum Gothic"/>
                <a:cs typeface="Nanum Gothic"/>
                <a:sym typeface="Nanum Gothic"/>
              </a:rPr>
              <a:t>도메인 영역의 중요성</a:t>
            </a:r>
            <a:endParaRPr b="1" sz="2200">
              <a:solidFill>
                <a:srgbClr val="FF0000"/>
              </a:solidFill>
              <a:latin typeface="Nanum Gothic"/>
              <a:ea typeface="Nanum Gothic"/>
              <a:cs typeface="Nanum Gothic"/>
              <a:sym typeface="Nanum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5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457200" rtl="0" algn="ctr">
              <a:lnSpc>
                <a:spcPct val="90000"/>
              </a:lnSpc>
              <a:spcBef>
                <a:spcPts val="0"/>
              </a:spcBef>
              <a:spcAft>
                <a:spcPts val="0"/>
              </a:spcAft>
              <a:buNone/>
            </a:pPr>
            <a:r>
              <a:rPr lang="ko-KR"/>
              <a:t>2. Data Ingestion</a:t>
            </a:r>
            <a:endParaRPr/>
          </a:p>
        </p:txBody>
      </p:sp>
      <p:sp>
        <p:nvSpPr>
          <p:cNvPr id="671" name="Google Shape;671;p5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672" name="Google Shape;672;p56"/>
          <p:cNvSpPr txBox="1"/>
          <p:nvPr/>
        </p:nvSpPr>
        <p:spPr>
          <a:xfrm>
            <a:off x="2350475" y="1223650"/>
            <a:ext cx="4418700" cy="18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673" name="Google Shape;673;p56"/>
          <p:cNvSpPr txBox="1"/>
          <p:nvPr/>
        </p:nvSpPr>
        <p:spPr>
          <a:xfrm>
            <a:off x="1901825" y="1337300"/>
            <a:ext cx="53403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latin typeface="Nanum Gothic"/>
                <a:ea typeface="Nanum Gothic"/>
                <a:cs typeface="Nanum Gothic"/>
                <a:sym typeface="Nanum Gothic"/>
              </a:rPr>
              <a:t>어떻게 해당 데이터를 수집할 수 있을까?</a:t>
            </a:r>
            <a:endParaRPr b="1" sz="2200">
              <a:latin typeface="Nanum Gothic"/>
              <a:ea typeface="Nanum Gothic"/>
              <a:cs typeface="Nanum Gothic"/>
              <a:sym typeface="Nanum Gothic"/>
            </a:endParaRPr>
          </a:p>
        </p:txBody>
      </p:sp>
      <p:sp>
        <p:nvSpPr>
          <p:cNvPr id="674" name="Google Shape;674;p56"/>
          <p:cNvSpPr txBox="1"/>
          <p:nvPr/>
        </p:nvSpPr>
        <p:spPr>
          <a:xfrm>
            <a:off x="2370300" y="2345975"/>
            <a:ext cx="44034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latin typeface="Nanum Gothic"/>
                <a:ea typeface="Nanum Gothic"/>
                <a:cs typeface="Nanum Gothic"/>
                <a:sym typeface="Nanum Gothic"/>
              </a:rPr>
              <a:t>통계청 자료, 공공데이터, 온라인자료, 구매, 크롤링 등등..</a:t>
            </a:r>
            <a:endParaRPr b="1" sz="1500">
              <a:latin typeface="Nanum Gothic"/>
              <a:ea typeface="Nanum Gothic"/>
              <a:cs typeface="Nanum Gothic"/>
              <a:sym typeface="Nanum Gothic"/>
            </a:endParaRPr>
          </a:p>
        </p:txBody>
      </p:sp>
      <p:sp>
        <p:nvSpPr>
          <p:cNvPr id="675" name="Google Shape;675;p56"/>
          <p:cNvSpPr txBox="1"/>
          <p:nvPr/>
        </p:nvSpPr>
        <p:spPr>
          <a:xfrm>
            <a:off x="2370300" y="3582775"/>
            <a:ext cx="44034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200">
                <a:solidFill>
                  <a:srgbClr val="FF0000"/>
                </a:solidFill>
                <a:latin typeface="Nanum Gothic"/>
                <a:ea typeface="Nanum Gothic"/>
                <a:cs typeface="Nanum Gothic"/>
                <a:sym typeface="Nanum Gothic"/>
              </a:rPr>
              <a:t>데이터 정의 및 수집</a:t>
            </a:r>
            <a:endParaRPr b="1" sz="2200">
              <a:solidFill>
                <a:srgbClr val="FF0000"/>
              </a:solidFill>
              <a:latin typeface="Nanum Gothic"/>
              <a:ea typeface="Nanum Gothic"/>
              <a:cs typeface="Nanum Gothic"/>
              <a:sym typeface="Nanum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5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457200" rtl="0" algn="ctr">
              <a:spcBef>
                <a:spcPts val="0"/>
              </a:spcBef>
              <a:spcAft>
                <a:spcPts val="0"/>
              </a:spcAft>
              <a:buClr>
                <a:schemeClr val="dk1"/>
              </a:buClr>
              <a:buSzPts val="1100"/>
              <a:buNone/>
            </a:pPr>
            <a:r>
              <a:rPr lang="ko-KR"/>
              <a:t>2. Data Ingestion</a:t>
            </a:r>
            <a:endParaRPr/>
          </a:p>
        </p:txBody>
      </p:sp>
      <p:sp>
        <p:nvSpPr>
          <p:cNvPr id="681" name="Google Shape;681;p5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682" name="Google Shape;682;p57"/>
          <p:cNvSpPr/>
          <p:nvPr/>
        </p:nvSpPr>
        <p:spPr>
          <a:xfrm>
            <a:off x="3608575" y="2962550"/>
            <a:ext cx="1020900" cy="10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latin typeface="Nanum Gothic"/>
                <a:ea typeface="Nanum Gothic"/>
                <a:cs typeface="Nanum Gothic"/>
                <a:sym typeface="Nanum Gothic"/>
              </a:rPr>
              <a:t>화장실 개수</a:t>
            </a:r>
            <a:endParaRPr sz="1100">
              <a:latin typeface="Nanum Gothic"/>
              <a:ea typeface="Nanum Gothic"/>
              <a:cs typeface="Nanum Gothic"/>
              <a:sym typeface="Nanum Gothic"/>
            </a:endParaRPr>
          </a:p>
        </p:txBody>
      </p:sp>
      <p:sp>
        <p:nvSpPr>
          <p:cNvPr id="683" name="Google Shape;683;p57"/>
          <p:cNvSpPr/>
          <p:nvPr/>
        </p:nvSpPr>
        <p:spPr>
          <a:xfrm>
            <a:off x="2677500" y="1836700"/>
            <a:ext cx="1020900" cy="10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latin typeface="Nanum Gothic"/>
                <a:ea typeface="Nanum Gothic"/>
                <a:cs typeface="Nanum Gothic"/>
                <a:sym typeface="Nanum Gothic"/>
              </a:rPr>
              <a:t>위치 데이터</a:t>
            </a:r>
            <a:endParaRPr sz="1100">
              <a:latin typeface="Nanum Gothic"/>
              <a:ea typeface="Nanum Gothic"/>
              <a:cs typeface="Nanum Gothic"/>
              <a:sym typeface="Nanum Gothic"/>
            </a:endParaRPr>
          </a:p>
        </p:txBody>
      </p:sp>
      <p:sp>
        <p:nvSpPr>
          <p:cNvPr id="684" name="Google Shape;684;p57"/>
          <p:cNvSpPr/>
          <p:nvPr/>
        </p:nvSpPr>
        <p:spPr>
          <a:xfrm>
            <a:off x="4238200" y="1635725"/>
            <a:ext cx="1020900" cy="10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latin typeface="Nanum Gothic"/>
                <a:ea typeface="Nanum Gothic"/>
                <a:cs typeface="Nanum Gothic"/>
                <a:sym typeface="Nanum Gothic"/>
              </a:rPr>
              <a:t>집의 층수 및 가격</a:t>
            </a:r>
            <a:endParaRPr sz="1100">
              <a:latin typeface="Nanum Gothic"/>
              <a:ea typeface="Nanum Gothic"/>
              <a:cs typeface="Nanum Gothic"/>
              <a:sym typeface="Nanum Gothic"/>
            </a:endParaRPr>
          </a:p>
        </p:txBody>
      </p:sp>
      <p:sp>
        <p:nvSpPr>
          <p:cNvPr id="685" name="Google Shape;685;p57"/>
          <p:cNvSpPr/>
          <p:nvPr/>
        </p:nvSpPr>
        <p:spPr>
          <a:xfrm>
            <a:off x="5445550" y="2519125"/>
            <a:ext cx="1020900" cy="10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latin typeface="Nanum Gothic"/>
                <a:ea typeface="Nanum Gothic"/>
                <a:cs typeface="Nanum Gothic"/>
                <a:sym typeface="Nanum Gothic"/>
              </a:rPr>
              <a:t>리모델링 여부</a:t>
            </a:r>
            <a:endParaRPr sz="1100">
              <a:latin typeface="Nanum Gothic"/>
              <a:ea typeface="Nanum Gothic"/>
              <a:cs typeface="Nanum Gothic"/>
              <a:sym typeface="Nanum Gothic"/>
            </a:endParaRPr>
          </a:p>
        </p:txBody>
      </p:sp>
      <p:sp>
        <p:nvSpPr>
          <p:cNvPr id="686" name="Google Shape;686;p57"/>
          <p:cNvSpPr/>
          <p:nvPr/>
        </p:nvSpPr>
        <p:spPr>
          <a:xfrm>
            <a:off x="2587675" y="3747850"/>
            <a:ext cx="1020900" cy="10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latin typeface="Nanum Gothic"/>
                <a:ea typeface="Nanum Gothic"/>
                <a:cs typeface="Nanum Gothic"/>
                <a:sym typeface="Nanum Gothic"/>
              </a:rPr>
              <a:t>역세권</a:t>
            </a:r>
            <a:endParaRPr sz="1100">
              <a:latin typeface="Nanum Gothic"/>
              <a:ea typeface="Nanum Gothic"/>
              <a:cs typeface="Nanum Gothic"/>
              <a:sym typeface="Nanum Gothic"/>
            </a:endParaRPr>
          </a:p>
        </p:txBody>
      </p:sp>
      <p:sp>
        <p:nvSpPr>
          <p:cNvPr id="687" name="Google Shape;687;p57"/>
          <p:cNvSpPr/>
          <p:nvPr/>
        </p:nvSpPr>
        <p:spPr>
          <a:xfrm>
            <a:off x="4816225" y="3694100"/>
            <a:ext cx="1020900" cy="10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a:t>
            </a:r>
            <a:endParaRPr b="1" sz="1800">
              <a:latin typeface="Nanum Gothic"/>
              <a:ea typeface="Nanum Gothic"/>
              <a:cs typeface="Nanum Gothic"/>
              <a:sym typeface="Nanum Gothic"/>
            </a:endParaRPr>
          </a:p>
        </p:txBody>
      </p:sp>
      <p:sp>
        <p:nvSpPr>
          <p:cNvPr id="688" name="Google Shape;688;p57"/>
          <p:cNvSpPr txBox="1"/>
          <p:nvPr/>
        </p:nvSpPr>
        <p:spPr>
          <a:xfrm>
            <a:off x="3071975" y="1055225"/>
            <a:ext cx="3000000" cy="580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ko-KR" sz="2200">
                <a:solidFill>
                  <a:schemeClr val="dk1"/>
                </a:solidFill>
                <a:latin typeface="Nanum Gothic"/>
                <a:ea typeface="Nanum Gothic"/>
                <a:cs typeface="Nanum Gothic"/>
                <a:sym typeface="Nanum Gothic"/>
              </a:rPr>
              <a:t>데이터의 파편화</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58"/>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457200" rtl="0" algn="ctr">
              <a:spcBef>
                <a:spcPts val="0"/>
              </a:spcBef>
              <a:spcAft>
                <a:spcPts val="0"/>
              </a:spcAft>
              <a:buClr>
                <a:schemeClr val="dk1"/>
              </a:buClr>
              <a:buSzPts val="1100"/>
              <a:buNone/>
            </a:pPr>
            <a:r>
              <a:rPr lang="ko-KR"/>
              <a:t>2. Data Ingestion</a:t>
            </a:r>
            <a:endParaRPr/>
          </a:p>
        </p:txBody>
      </p:sp>
      <p:sp>
        <p:nvSpPr>
          <p:cNvPr id="694" name="Google Shape;694;p5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grpSp>
        <p:nvGrpSpPr>
          <p:cNvPr id="695" name="Google Shape;695;p58"/>
          <p:cNvGrpSpPr/>
          <p:nvPr/>
        </p:nvGrpSpPr>
        <p:grpSpPr>
          <a:xfrm>
            <a:off x="269763" y="965309"/>
            <a:ext cx="1913474" cy="1602807"/>
            <a:chOff x="2587675" y="1254725"/>
            <a:chExt cx="1984314" cy="1602807"/>
          </a:xfrm>
        </p:grpSpPr>
        <p:sp>
          <p:nvSpPr>
            <p:cNvPr id="696" name="Google Shape;696;p58"/>
            <p:cNvSpPr/>
            <p:nvPr/>
          </p:nvSpPr>
          <p:spPr>
            <a:xfrm>
              <a:off x="3109941" y="1933493"/>
              <a:ext cx="522300" cy="52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700">
                  <a:latin typeface="Nanum Gothic"/>
                  <a:ea typeface="Nanum Gothic"/>
                  <a:cs typeface="Nanum Gothic"/>
                  <a:sym typeface="Nanum Gothic"/>
                </a:rPr>
                <a:t>화장실 개수</a:t>
              </a:r>
              <a:endParaRPr sz="700">
                <a:latin typeface="Nanum Gothic"/>
                <a:ea typeface="Nanum Gothic"/>
                <a:cs typeface="Nanum Gothic"/>
                <a:sym typeface="Nanum Gothic"/>
              </a:endParaRPr>
            </a:p>
          </p:txBody>
        </p:sp>
        <p:sp>
          <p:nvSpPr>
            <p:cNvPr id="697" name="Google Shape;697;p58"/>
            <p:cNvSpPr/>
            <p:nvPr/>
          </p:nvSpPr>
          <p:spPr>
            <a:xfrm>
              <a:off x="2633627" y="1357538"/>
              <a:ext cx="522300" cy="52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700">
                  <a:latin typeface="Nanum Gothic"/>
                  <a:ea typeface="Nanum Gothic"/>
                  <a:cs typeface="Nanum Gothic"/>
                  <a:sym typeface="Nanum Gothic"/>
                </a:rPr>
                <a:t>위치 데이터</a:t>
              </a:r>
              <a:endParaRPr sz="700">
                <a:latin typeface="Nanum Gothic"/>
                <a:ea typeface="Nanum Gothic"/>
                <a:cs typeface="Nanum Gothic"/>
                <a:sym typeface="Nanum Gothic"/>
              </a:endParaRPr>
            </a:p>
          </p:txBody>
        </p:sp>
        <p:sp>
          <p:nvSpPr>
            <p:cNvPr id="698" name="Google Shape;698;p58"/>
            <p:cNvSpPr/>
            <p:nvPr/>
          </p:nvSpPr>
          <p:spPr>
            <a:xfrm>
              <a:off x="3432041" y="1254725"/>
              <a:ext cx="522300" cy="52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700">
                  <a:latin typeface="Nanum Gothic"/>
                  <a:ea typeface="Nanum Gothic"/>
                  <a:cs typeface="Nanum Gothic"/>
                  <a:sym typeface="Nanum Gothic"/>
                </a:rPr>
                <a:t>집의 층수 및 가격</a:t>
              </a:r>
              <a:endParaRPr sz="700">
                <a:latin typeface="Nanum Gothic"/>
                <a:ea typeface="Nanum Gothic"/>
                <a:cs typeface="Nanum Gothic"/>
                <a:sym typeface="Nanum Gothic"/>
              </a:endParaRPr>
            </a:p>
          </p:txBody>
        </p:sp>
        <p:sp>
          <p:nvSpPr>
            <p:cNvPr id="699" name="Google Shape;699;p58"/>
            <p:cNvSpPr/>
            <p:nvPr/>
          </p:nvSpPr>
          <p:spPr>
            <a:xfrm>
              <a:off x="4049689" y="1706649"/>
              <a:ext cx="522300" cy="52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700">
                  <a:latin typeface="Nanum Gothic"/>
                  <a:ea typeface="Nanum Gothic"/>
                  <a:cs typeface="Nanum Gothic"/>
                  <a:sym typeface="Nanum Gothic"/>
                </a:rPr>
                <a:t>리모델링 여부</a:t>
              </a:r>
              <a:endParaRPr sz="700">
                <a:latin typeface="Nanum Gothic"/>
                <a:ea typeface="Nanum Gothic"/>
                <a:cs typeface="Nanum Gothic"/>
                <a:sym typeface="Nanum Gothic"/>
              </a:endParaRPr>
            </a:p>
          </p:txBody>
        </p:sp>
        <p:sp>
          <p:nvSpPr>
            <p:cNvPr id="700" name="Google Shape;700;p58"/>
            <p:cNvSpPr/>
            <p:nvPr/>
          </p:nvSpPr>
          <p:spPr>
            <a:xfrm>
              <a:off x="2587675" y="2335232"/>
              <a:ext cx="522300" cy="52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700">
                  <a:latin typeface="Nanum Gothic"/>
                  <a:ea typeface="Nanum Gothic"/>
                  <a:cs typeface="Nanum Gothic"/>
                  <a:sym typeface="Nanum Gothic"/>
                </a:rPr>
                <a:t>역세권</a:t>
              </a:r>
              <a:endParaRPr sz="700">
                <a:latin typeface="Nanum Gothic"/>
                <a:ea typeface="Nanum Gothic"/>
                <a:cs typeface="Nanum Gothic"/>
                <a:sym typeface="Nanum Gothic"/>
              </a:endParaRPr>
            </a:p>
          </p:txBody>
        </p:sp>
        <p:sp>
          <p:nvSpPr>
            <p:cNvPr id="701" name="Google Shape;701;p58"/>
            <p:cNvSpPr/>
            <p:nvPr/>
          </p:nvSpPr>
          <p:spPr>
            <a:xfrm>
              <a:off x="3727743" y="2307735"/>
              <a:ext cx="522300" cy="52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700">
                  <a:latin typeface="Nanum Gothic"/>
                  <a:ea typeface="Nanum Gothic"/>
                  <a:cs typeface="Nanum Gothic"/>
                  <a:sym typeface="Nanum Gothic"/>
                </a:rPr>
                <a:t>...</a:t>
              </a:r>
              <a:endParaRPr b="1" sz="700">
                <a:latin typeface="Nanum Gothic"/>
                <a:ea typeface="Nanum Gothic"/>
                <a:cs typeface="Nanum Gothic"/>
                <a:sym typeface="Nanum Gothic"/>
              </a:endParaRPr>
            </a:p>
          </p:txBody>
        </p:sp>
      </p:grpSp>
      <p:sp>
        <p:nvSpPr>
          <p:cNvPr id="702" name="Google Shape;702;p58"/>
          <p:cNvSpPr/>
          <p:nvPr/>
        </p:nvSpPr>
        <p:spPr>
          <a:xfrm>
            <a:off x="314100" y="2856400"/>
            <a:ext cx="1200900" cy="5406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solidFill>
                  <a:srgbClr val="FFFFFF"/>
                </a:solidFill>
              </a:rPr>
              <a:t>데이터 수집 컴포넌트</a:t>
            </a:r>
            <a:endParaRPr b="1">
              <a:solidFill>
                <a:srgbClr val="FFFFFF"/>
              </a:solidFill>
            </a:endParaRPr>
          </a:p>
        </p:txBody>
      </p:sp>
      <p:sp>
        <p:nvSpPr>
          <p:cNvPr id="703" name="Google Shape;703;p58"/>
          <p:cNvSpPr/>
          <p:nvPr/>
        </p:nvSpPr>
        <p:spPr>
          <a:xfrm>
            <a:off x="1515000" y="3800325"/>
            <a:ext cx="989065" cy="717900"/>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집 데이터</a:t>
            </a:r>
            <a:endParaRPr/>
          </a:p>
        </p:txBody>
      </p:sp>
      <p:sp>
        <p:nvSpPr>
          <p:cNvPr id="704" name="Google Shape;704;p58"/>
          <p:cNvSpPr/>
          <p:nvPr/>
        </p:nvSpPr>
        <p:spPr>
          <a:xfrm>
            <a:off x="2565578" y="2856400"/>
            <a:ext cx="1200900" cy="5406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solidFill>
                  <a:srgbClr val="FFFFFF"/>
                </a:solidFill>
              </a:rPr>
              <a:t>집 가격 결정</a:t>
            </a:r>
            <a:endParaRPr b="1">
              <a:solidFill>
                <a:srgbClr val="FFFFFF"/>
              </a:solidFill>
            </a:endParaRPr>
          </a:p>
        </p:txBody>
      </p:sp>
      <p:sp>
        <p:nvSpPr>
          <p:cNvPr id="705" name="Google Shape;705;p58"/>
          <p:cNvSpPr/>
          <p:nvPr/>
        </p:nvSpPr>
        <p:spPr>
          <a:xfrm>
            <a:off x="3766485" y="3800325"/>
            <a:ext cx="989065" cy="717900"/>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집 가격</a:t>
            </a:r>
            <a:endParaRPr/>
          </a:p>
        </p:txBody>
      </p:sp>
      <p:sp>
        <p:nvSpPr>
          <p:cNvPr id="706" name="Google Shape;706;p58"/>
          <p:cNvSpPr/>
          <p:nvPr/>
        </p:nvSpPr>
        <p:spPr>
          <a:xfrm>
            <a:off x="4709798" y="2856400"/>
            <a:ext cx="1200900" cy="5406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solidFill>
                  <a:srgbClr val="FFFFFF"/>
                </a:solidFill>
              </a:rPr>
              <a:t>투자 분석</a:t>
            </a:r>
            <a:endParaRPr b="1">
              <a:solidFill>
                <a:srgbClr val="FFFFFF"/>
              </a:solidFill>
            </a:endParaRPr>
          </a:p>
        </p:txBody>
      </p:sp>
      <p:sp>
        <p:nvSpPr>
          <p:cNvPr id="707" name="Google Shape;707;p58"/>
          <p:cNvSpPr/>
          <p:nvPr/>
        </p:nvSpPr>
        <p:spPr>
          <a:xfrm>
            <a:off x="7267775" y="2649675"/>
            <a:ext cx="1500120" cy="1189998"/>
          </a:xfrm>
          <a:prstGeom prst="irregularSeal1">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a:solidFill>
                  <a:srgbClr val="FFFFFF"/>
                </a:solidFill>
              </a:rPr>
              <a:t>투자 의사결정</a:t>
            </a:r>
            <a:endParaRPr b="1">
              <a:solidFill>
                <a:srgbClr val="FFFFFF"/>
              </a:solidFill>
            </a:endParaRPr>
          </a:p>
        </p:txBody>
      </p:sp>
      <p:sp>
        <p:nvSpPr>
          <p:cNvPr id="708" name="Google Shape;708;p58"/>
          <p:cNvSpPr txBox="1"/>
          <p:nvPr/>
        </p:nvSpPr>
        <p:spPr>
          <a:xfrm>
            <a:off x="339000" y="3397000"/>
            <a:ext cx="11511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000">
                <a:latin typeface="Nanum Gothic"/>
                <a:ea typeface="Nanum Gothic"/>
                <a:cs typeface="Nanum Gothic"/>
                <a:sym typeface="Nanum Gothic"/>
              </a:rPr>
              <a:t>상위 컴포넌트</a:t>
            </a:r>
            <a:endParaRPr sz="1000">
              <a:latin typeface="Nanum Gothic"/>
              <a:ea typeface="Nanum Gothic"/>
              <a:cs typeface="Nanum Gothic"/>
              <a:sym typeface="Nanum Gothic"/>
            </a:endParaRPr>
          </a:p>
        </p:txBody>
      </p:sp>
      <p:sp>
        <p:nvSpPr>
          <p:cNvPr id="709" name="Google Shape;709;p58"/>
          <p:cNvSpPr txBox="1"/>
          <p:nvPr/>
        </p:nvSpPr>
        <p:spPr>
          <a:xfrm>
            <a:off x="2590475" y="3397000"/>
            <a:ext cx="11511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000">
                <a:latin typeface="Nanum Gothic"/>
                <a:ea typeface="Nanum Gothic"/>
                <a:cs typeface="Nanum Gothic"/>
                <a:sym typeface="Nanum Gothic"/>
              </a:rPr>
              <a:t>현재 컴포넌트</a:t>
            </a:r>
            <a:endParaRPr b="1" sz="1000">
              <a:latin typeface="Nanum Gothic"/>
              <a:ea typeface="Nanum Gothic"/>
              <a:cs typeface="Nanum Gothic"/>
              <a:sym typeface="Nanum Gothic"/>
            </a:endParaRPr>
          </a:p>
        </p:txBody>
      </p:sp>
      <p:sp>
        <p:nvSpPr>
          <p:cNvPr id="710" name="Google Shape;710;p58"/>
          <p:cNvSpPr txBox="1"/>
          <p:nvPr/>
        </p:nvSpPr>
        <p:spPr>
          <a:xfrm>
            <a:off x="4734700" y="3397000"/>
            <a:ext cx="11511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000">
                <a:latin typeface="Nanum Gothic"/>
                <a:ea typeface="Nanum Gothic"/>
                <a:cs typeface="Nanum Gothic"/>
                <a:sym typeface="Nanum Gothic"/>
              </a:rPr>
              <a:t>하위 컴포넌트</a:t>
            </a:r>
            <a:endParaRPr sz="1000">
              <a:latin typeface="Nanum Gothic"/>
              <a:ea typeface="Nanum Gothic"/>
              <a:cs typeface="Nanum Gothic"/>
              <a:sym typeface="Nanum Gothic"/>
            </a:endParaRPr>
          </a:p>
        </p:txBody>
      </p:sp>
      <p:cxnSp>
        <p:nvCxnSpPr>
          <p:cNvPr id="711" name="Google Shape;711;p58"/>
          <p:cNvCxnSpPr>
            <a:stCxn id="702" idx="3"/>
          </p:cNvCxnSpPr>
          <p:nvPr/>
        </p:nvCxnSpPr>
        <p:spPr>
          <a:xfrm>
            <a:off x="1515000" y="3126700"/>
            <a:ext cx="274800" cy="673500"/>
          </a:xfrm>
          <a:prstGeom prst="bentConnector2">
            <a:avLst/>
          </a:prstGeom>
          <a:noFill/>
          <a:ln cap="flat" cmpd="sng" w="19050">
            <a:solidFill>
              <a:schemeClr val="dk2"/>
            </a:solidFill>
            <a:prstDash val="solid"/>
            <a:round/>
            <a:headEnd len="med" w="med" type="none"/>
            <a:tailEnd len="med" w="med" type="triangle"/>
          </a:ln>
        </p:spPr>
      </p:cxnSp>
      <p:cxnSp>
        <p:nvCxnSpPr>
          <p:cNvPr id="712" name="Google Shape;712;p58"/>
          <p:cNvCxnSpPr>
            <a:endCxn id="704" idx="1"/>
          </p:cNvCxnSpPr>
          <p:nvPr/>
        </p:nvCxnSpPr>
        <p:spPr>
          <a:xfrm rot="-5400000">
            <a:off x="2052428" y="3287050"/>
            <a:ext cx="673500" cy="352800"/>
          </a:xfrm>
          <a:prstGeom prst="bentConnector2">
            <a:avLst/>
          </a:prstGeom>
          <a:noFill/>
          <a:ln cap="flat" cmpd="sng" w="19050">
            <a:solidFill>
              <a:schemeClr val="dk2"/>
            </a:solidFill>
            <a:prstDash val="solid"/>
            <a:round/>
            <a:headEnd len="med" w="med" type="none"/>
            <a:tailEnd len="med" w="med" type="triangle"/>
          </a:ln>
        </p:spPr>
      </p:cxnSp>
      <p:cxnSp>
        <p:nvCxnSpPr>
          <p:cNvPr id="713" name="Google Shape;713;p58"/>
          <p:cNvCxnSpPr>
            <a:stCxn id="704" idx="3"/>
          </p:cNvCxnSpPr>
          <p:nvPr/>
        </p:nvCxnSpPr>
        <p:spPr>
          <a:xfrm>
            <a:off x="3766478" y="3126700"/>
            <a:ext cx="320100" cy="673500"/>
          </a:xfrm>
          <a:prstGeom prst="bentConnector2">
            <a:avLst/>
          </a:prstGeom>
          <a:noFill/>
          <a:ln cap="flat" cmpd="sng" w="19050">
            <a:solidFill>
              <a:schemeClr val="dk2"/>
            </a:solidFill>
            <a:prstDash val="solid"/>
            <a:round/>
            <a:headEnd len="med" w="med" type="none"/>
            <a:tailEnd len="med" w="med" type="triangle"/>
          </a:ln>
        </p:spPr>
      </p:cxnSp>
      <p:cxnSp>
        <p:nvCxnSpPr>
          <p:cNvPr id="714" name="Google Shape;714;p58"/>
          <p:cNvCxnSpPr>
            <a:endCxn id="706" idx="1"/>
          </p:cNvCxnSpPr>
          <p:nvPr/>
        </p:nvCxnSpPr>
        <p:spPr>
          <a:xfrm rot="-5400000">
            <a:off x="4215998" y="3306400"/>
            <a:ext cx="673500" cy="314100"/>
          </a:xfrm>
          <a:prstGeom prst="bentConnector2">
            <a:avLst/>
          </a:prstGeom>
          <a:noFill/>
          <a:ln cap="flat" cmpd="sng" w="19050">
            <a:solidFill>
              <a:schemeClr val="dk2"/>
            </a:solidFill>
            <a:prstDash val="solid"/>
            <a:round/>
            <a:headEnd len="med" w="med" type="none"/>
            <a:tailEnd len="med" w="med" type="triangle"/>
          </a:ln>
        </p:spPr>
      </p:cxnSp>
      <p:sp>
        <p:nvSpPr>
          <p:cNvPr id="715" name="Google Shape;715;p58"/>
          <p:cNvSpPr/>
          <p:nvPr/>
        </p:nvSpPr>
        <p:spPr>
          <a:xfrm>
            <a:off x="2565575" y="1302525"/>
            <a:ext cx="1200900" cy="4227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solidFill>
                  <a:srgbClr val="FFFFFF"/>
                </a:solidFill>
              </a:rPr>
              <a:t>경제적 상황</a:t>
            </a:r>
            <a:endParaRPr b="1">
              <a:solidFill>
                <a:srgbClr val="FFFFFF"/>
              </a:solidFill>
            </a:endParaRPr>
          </a:p>
        </p:txBody>
      </p:sp>
      <p:sp>
        <p:nvSpPr>
          <p:cNvPr id="716" name="Google Shape;716;p58"/>
          <p:cNvSpPr txBox="1"/>
          <p:nvPr/>
        </p:nvSpPr>
        <p:spPr>
          <a:xfrm>
            <a:off x="2590475" y="853588"/>
            <a:ext cx="11511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000">
                <a:latin typeface="Nanum Gothic"/>
                <a:ea typeface="Nanum Gothic"/>
                <a:cs typeface="Nanum Gothic"/>
                <a:sym typeface="Nanum Gothic"/>
              </a:rPr>
              <a:t>다른 컴포넌트 </a:t>
            </a:r>
            <a:endParaRPr sz="1000">
              <a:latin typeface="Nanum Gothic"/>
              <a:ea typeface="Nanum Gothic"/>
              <a:cs typeface="Nanum Gothic"/>
              <a:sym typeface="Nanum Gothic"/>
            </a:endParaRPr>
          </a:p>
          <a:p>
            <a:pPr indent="0" lvl="0" marL="0" rtl="0" algn="ctr">
              <a:spcBef>
                <a:spcPts val="0"/>
              </a:spcBef>
              <a:spcAft>
                <a:spcPts val="0"/>
              </a:spcAft>
              <a:buNone/>
            </a:pPr>
            <a:r>
              <a:rPr lang="ko-KR" sz="1000">
                <a:latin typeface="Nanum Gothic"/>
                <a:ea typeface="Nanum Gothic"/>
                <a:cs typeface="Nanum Gothic"/>
                <a:sym typeface="Nanum Gothic"/>
              </a:rPr>
              <a:t>및 신호</a:t>
            </a:r>
            <a:endParaRPr sz="1000">
              <a:latin typeface="Nanum Gothic"/>
              <a:ea typeface="Nanum Gothic"/>
              <a:cs typeface="Nanum Gothic"/>
              <a:sym typeface="Nanum Gothic"/>
            </a:endParaRPr>
          </a:p>
        </p:txBody>
      </p:sp>
      <p:sp>
        <p:nvSpPr>
          <p:cNvPr id="717" name="Google Shape;717;p58"/>
          <p:cNvSpPr/>
          <p:nvPr/>
        </p:nvSpPr>
        <p:spPr>
          <a:xfrm>
            <a:off x="2565575" y="1807525"/>
            <a:ext cx="1200900" cy="4227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solidFill>
                  <a:srgbClr val="FFFFFF"/>
                </a:solidFill>
              </a:rPr>
              <a:t>정치적 이슈</a:t>
            </a:r>
            <a:endParaRPr b="1">
              <a:solidFill>
                <a:srgbClr val="FFFFFF"/>
              </a:solidFill>
            </a:endParaRPr>
          </a:p>
        </p:txBody>
      </p:sp>
      <p:cxnSp>
        <p:nvCxnSpPr>
          <p:cNvPr id="718" name="Google Shape;718;p58"/>
          <p:cNvCxnSpPr/>
          <p:nvPr/>
        </p:nvCxnSpPr>
        <p:spPr>
          <a:xfrm>
            <a:off x="3780848" y="1954000"/>
            <a:ext cx="1543800" cy="902400"/>
          </a:xfrm>
          <a:prstGeom prst="bentConnector3">
            <a:avLst>
              <a:gd fmla="val 99733" name="adj1"/>
            </a:avLst>
          </a:prstGeom>
          <a:noFill/>
          <a:ln cap="flat" cmpd="sng" w="19050">
            <a:solidFill>
              <a:schemeClr val="dk2"/>
            </a:solidFill>
            <a:prstDash val="solid"/>
            <a:round/>
            <a:headEnd len="med" w="med" type="none"/>
            <a:tailEnd len="med" w="med" type="triangle"/>
          </a:ln>
        </p:spPr>
      </p:cxnSp>
      <p:cxnSp>
        <p:nvCxnSpPr>
          <p:cNvPr id="719" name="Google Shape;719;p58"/>
          <p:cNvCxnSpPr/>
          <p:nvPr/>
        </p:nvCxnSpPr>
        <p:spPr>
          <a:xfrm>
            <a:off x="3780848" y="1567600"/>
            <a:ext cx="1913400" cy="1288500"/>
          </a:xfrm>
          <a:prstGeom prst="bentConnector3">
            <a:avLst>
              <a:gd fmla="val 100000" name="adj1"/>
            </a:avLst>
          </a:prstGeom>
          <a:noFill/>
          <a:ln cap="flat" cmpd="sng" w="19050">
            <a:solidFill>
              <a:schemeClr val="dk2"/>
            </a:solidFill>
            <a:prstDash val="solid"/>
            <a:round/>
            <a:headEnd len="med" w="med" type="none"/>
            <a:tailEnd len="med" w="med" type="triangle"/>
          </a:ln>
        </p:spPr>
      </p:cxnSp>
      <p:sp>
        <p:nvSpPr>
          <p:cNvPr id="720" name="Google Shape;720;p58"/>
          <p:cNvSpPr/>
          <p:nvPr/>
        </p:nvSpPr>
        <p:spPr>
          <a:xfrm>
            <a:off x="6225300" y="2954525"/>
            <a:ext cx="767100" cy="540600"/>
          </a:xfrm>
          <a:prstGeom prst="striped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8"/>
          <p:cNvSpPr txBox="1"/>
          <p:nvPr/>
        </p:nvSpPr>
        <p:spPr>
          <a:xfrm>
            <a:off x="6769101" y="965300"/>
            <a:ext cx="20178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None/>
            </a:pPr>
            <a:r>
              <a:rPr b="1" lang="ko-KR" sz="2800">
                <a:solidFill>
                  <a:srgbClr val="000000"/>
                </a:solidFill>
                <a:latin typeface="Nanum Gothic"/>
                <a:ea typeface="Nanum Gothic"/>
                <a:cs typeface="Nanum Gothic"/>
                <a:sym typeface="Nanum Gothic"/>
              </a:rPr>
              <a:t>파이프라인</a:t>
            </a:r>
            <a:endParaRPr b="1" sz="2800">
              <a:solidFill>
                <a:srgbClr val="000000"/>
              </a:solidFill>
              <a:latin typeface="Nanum Gothic"/>
              <a:ea typeface="Nanum Gothic"/>
              <a:cs typeface="Nanum Gothic"/>
              <a:sym typeface="Nanum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59"/>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파이프라인</a:t>
            </a:r>
            <a:endParaRPr/>
          </a:p>
        </p:txBody>
      </p:sp>
      <p:sp>
        <p:nvSpPr>
          <p:cNvPr id="727" name="Google Shape;727;p5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728" name="Google Shape;728;p59"/>
          <p:cNvSpPr txBox="1"/>
          <p:nvPr/>
        </p:nvSpPr>
        <p:spPr>
          <a:xfrm>
            <a:off x="2340625" y="1396000"/>
            <a:ext cx="44286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컴포넌트가 연속적으로 연결되어 있는 것</a:t>
            </a:r>
            <a:endParaRPr b="1" sz="1800">
              <a:latin typeface="Nanum Gothic"/>
              <a:ea typeface="Nanum Gothic"/>
              <a:cs typeface="Nanum Gothic"/>
              <a:sym typeface="Nanum Gothic"/>
            </a:endParaRPr>
          </a:p>
        </p:txBody>
      </p:sp>
      <p:sp>
        <p:nvSpPr>
          <p:cNvPr id="729" name="Google Shape;729;p59"/>
          <p:cNvSpPr txBox="1"/>
          <p:nvPr/>
        </p:nvSpPr>
        <p:spPr>
          <a:xfrm>
            <a:off x="2340625" y="2571750"/>
            <a:ext cx="44286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800">
                <a:latin typeface="Nanum Gothic"/>
                <a:ea typeface="Nanum Gothic"/>
                <a:cs typeface="Nanum Gothic"/>
                <a:sym typeface="Nanum Gothic"/>
              </a:rPr>
              <a:t>컴포넌트: </a:t>
            </a:r>
            <a:r>
              <a:rPr b="1" lang="ko-KR" sz="1800">
                <a:latin typeface="Nanum Gothic"/>
                <a:ea typeface="Nanum Gothic"/>
                <a:cs typeface="Nanum Gothic"/>
                <a:sym typeface="Nanum Gothic"/>
              </a:rPr>
              <a:t>하나의 Task 단위</a:t>
            </a:r>
            <a:endParaRPr b="1" sz="1800">
              <a:latin typeface="Nanum Gothic"/>
              <a:ea typeface="Nanum Gothic"/>
              <a:cs typeface="Nanum Gothic"/>
              <a:sym typeface="Nanum Gothic"/>
            </a:endParaRPr>
          </a:p>
        </p:txBody>
      </p:sp>
      <p:sp>
        <p:nvSpPr>
          <p:cNvPr id="730" name="Google Shape;730;p59"/>
          <p:cNvSpPr txBox="1"/>
          <p:nvPr/>
        </p:nvSpPr>
        <p:spPr>
          <a:xfrm>
            <a:off x="2370300" y="3280250"/>
            <a:ext cx="4403400" cy="9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500">
                <a:latin typeface="Nanum Gothic"/>
                <a:ea typeface="Nanum Gothic"/>
                <a:cs typeface="Nanum Gothic"/>
                <a:sym typeface="Nanum Gothic"/>
              </a:rPr>
              <a:t>크롤링 컴포넌트, 머신러닝 컴포넌트, 스케쥴링 컴포넌트...</a:t>
            </a:r>
            <a:endParaRPr b="1" sz="1500">
              <a:latin typeface="Nanum Gothic"/>
              <a:ea typeface="Nanum Gothic"/>
              <a:cs typeface="Nanum Gothic"/>
              <a:sym typeface="Nanum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6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DataSet - 집 데이터</a:t>
            </a:r>
            <a:endParaRPr/>
          </a:p>
        </p:txBody>
      </p:sp>
      <p:sp>
        <p:nvSpPr>
          <p:cNvPr id="736" name="Google Shape;736;p6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737" name="Google Shape;737;p60"/>
          <p:cNvSpPr txBox="1"/>
          <p:nvPr/>
        </p:nvSpPr>
        <p:spPr>
          <a:xfrm>
            <a:off x="5190900" y="727150"/>
            <a:ext cx="3800700" cy="764700"/>
          </a:xfrm>
          <a:prstGeom prst="rect">
            <a:avLst/>
          </a:prstGeom>
          <a:noFill/>
          <a:ln>
            <a:noFill/>
          </a:ln>
        </p:spPr>
        <p:txBody>
          <a:bodyPr anchorCtr="0" anchor="t" bIns="91425" lIns="91425" spcFirstLastPara="1" rIns="91425" wrap="square" tIns="91425">
            <a:noAutofit/>
          </a:bodyPr>
          <a:lstStyle/>
          <a:p>
            <a:pPr indent="0" lvl="0" marL="0" rtl="0" algn="r">
              <a:lnSpc>
                <a:spcPct val="125000"/>
              </a:lnSpc>
              <a:spcBef>
                <a:spcPts val="0"/>
              </a:spcBef>
              <a:spcAft>
                <a:spcPts val="0"/>
              </a:spcAft>
              <a:buClr>
                <a:schemeClr val="dk1"/>
              </a:buClr>
              <a:buSzPts val="1100"/>
              <a:buFont typeface="Arial"/>
              <a:buNone/>
            </a:pPr>
            <a:r>
              <a:rPr lang="ko-KR" sz="900">
                <a:latin typeface="Nanum Gothic"/>
                <a:ea typeface="Nanum Gothic"/>
                <a:cs typeface="Nanum Gothic"/>
                <a:sym typeface="Nanum Gothic"/>
              </a:rPr>
              <a:t>California Housing Price Prediction</a:t>
            </a:r>
            <a:endParaRPr sz="900">
              <a:latin typeface="Nanum Gothic"/>
              <a:ea typeface="Nanum Gothic"/>
              <a:cs typeface="Nanum Gothic"/>
              <a:sym typeface="Nanum Gothic"/>
            </a:endParaRPr>
          </a:p>
          <a:p>
            <a:pPr indent="0" lvl="0" marL="0" rtl="0" algn="r">
              <a:lnSpc>
                <a:spcPct val="125000"/>
              </a:lnSpc>
              <a:spcBef>
                <a:spcPts val="1800"/>
              </a:spcBef>
              <a:spcAft>
                <a:spcPts val="600"/>
              </a:spcAft>
              <a:buNone/>
            </a:pPr>
            <a:r>
              <a:t/>
            </a:r>
            <a:endParaRPr sz="900">
              <a:latin typeface="Nanum Gothic"/>
              <a:ea typeface="Nanum Gothic"/>
              <a:cs typeface="Nanum Gothic"/>
              <a:sym typeface="Nanum Gothic"/>
            </a:endParaRPr>
          </a:p>
        </p:txBody>
      </p:sp>
      <p:sp>
        <p:nvSpPr>
          <p:cNvPr id="738" name="Google Shape;738;p60"/>
          <p:cNvSpPr txBox="1"/>
          <p:nvPr/>
        </p:nvSpPr>
        <p:spPr>
          <a:xfrm>
            <a:off x="4711600" y="4049825"/>
            <a:ext cx="4203900" cy="55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ko-KR" sz="1100">
                <a:latin typeface="Nanum Gothic"/>
                <a:ea typeface="Nanum Gothic"/>
                <a:cs typeface="Nanum Gothic"/>
                <a:sym typeface="Nanum Gothic"/>
              </a:rPr>
              <a:t>02. Califonia (machine_learning_process).ipynb</a:t>
            </a:r>
            <a:br>
              <a:rPr b="1" i="1" lang="ko-KR" sz="1100">
                <a:latin typeface="Nanum Gothic"/>
                <a:ea typeface="Nanum Gothic"/>
                <a:cs typeface="Nanum Gothic"/>
                <a:sym typeface="Nanum Gothic"/>
              </a:rPr>
            </a:br>
            <a:r>
              <a:rPr b="1" i="1" lang="ko-KR" sz="1100">
                <a:latin typeface="Nanum Gothic"/>
                <a:ea typeface="Nanum Gothic"/>
                <a:cs typeface="Nanum Gothic"/>
                <a:sym typeface="Nanum Gothic"/>
              </a:rPr>
              <a:t>H1</a:t>
            </a:r>
            <a:endParaRPr b="1" i="1" sz="1100">
              <a:latin typeface="Nanum Gothic"/>
              <a:ea typeface="Nanum Gothic"/>
              <a:cs typeface="Nanum Gothic"/>
              <a:sym typeface="Nanum Gothic"/>
            </a:endParaRPr>
          </a:p>
        </p:txBody>
      </p:sp>
      <p:pic>
        <p:nvPicPr>
          <p:cNvPr id="739" name="Google Shape;739;p60"/>
          <p:cNvPicPr preferRelativeResize="0"/>
          <p:nvPr/>
        </p:nvPicPr>
        <p:blipFill>
          <a:blip r:embed="rId3">
            <a:alphaModFix/>
          </a:blip>
          <a:stretch>
            <a:fillRect/>
          </a:stretch>
        </p:blipFill>
        <p:spPr>
          <a:xfrm>
            <a:off x="177800" y="1062425"/>
            <a:ext cx="8763000" cy="2933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6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2. ML 문제 정의</a:t>
            </a:r>
            <a:endParaRPr/>
          </a:p>
        </p:txBody>
      </p:sp>
      <p:sp>
        <p:nvSpPr>
          <p:cNvPr id="745" name="Google Shape;745;p6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746" name="Google Shape;746;p61"/>
          <p:cNvSpPr txBox="1"/>
          <p:nvPr/>
        </p:nvSpPr>
        <p:spPr>
          <a:xfrm>
            <a:off x="2365575" y="2572225"/>
            <a:ext cx="44034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747" name="Google Shape;747;p61"/>
          <p:cNvSpPr txBox="1"/>
          <p:nvPr/>
        </p:nvSpPr>
        <p:spPr>
          <a:xfrm>
            <a:off x="-263325"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지도학습</a:t>
            </a:r>
            <a:endParaRPr/>
          </a:p>
        </p:txBody>
      </p:sp>
      <p:sp>
        <p:nvSpPr>
          <p:cNvPr id="748" name="Google Shape;748;p61"/>
          <p:cNvSpPr txBox="1"/>
          <p:nvPr/>
        </p:nvSpPr>
        <p:spPr>
          <a:xfrm>
            <a:off x="1933650"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비지도학습</a:t>
            </a:r>
            <a:endParaRPr/>
          </a:p>
        </p:txBody>
      </p:sp>
      <p:sp>
        <p:nvSpPr>
          <p:cNvPr id="749" name="Google Shape;749;p61"/>
          <p:cNvSpPr txBox="1"/>
          <p:nvPr/>
        </p:nvSpPr>
        <p:spPr>
          <a:xfrm>
            <a:off x="4130875"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강화학습</a:t>
            </a:r>
            <a:endParaRPr/>
          </a:p>
        </p:txBody>
      </p:sp>
      <p:sp>
        <p:nvSpPr>
          <p:cNvPr id="750" name="Google Shape;750;p61"/>
          <p:cNvSpPr txBox="1"/>
          <p:nvPr/>
        </p:nvSpPr>
        <p:spPr>
          <a:xfrm>
            <a:off x="6407325"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준지도학습</a:t>
            </a:r>
            <a:endParaRPr/>
          </a:p>
        </p:txBody>
      </p:sp>
      <p:sp>
        <p:nvSpPr>
          <p:cNvPr id="751" name="Google Shape;751;p61"/>
          <p:cNvSpPr txBox="1"/>
          <p:nvPr/>
        </p:nvSpPr>
        <p:spPr>
          <a:xfrm>
            <a:off x="1776113" y="3386125"/>
            <a:ext cx="2355900" cy="6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latin typeface="Nanum Gothic"/>
                <a:ea typeface="Nanum Gothic"/>
                <a:cs typeface="Nanum Gothic"/>
                <a:sym typeface="Nanum Gothic"/>
              </a:rPr>
              <a:t>온라인 학습</a:t>
            </a:r>
            <a:endParaRPr b="1">
              <a:latin typeface="Nanum Gothic"/>
              <a:ea typeface="Nanum Gothic"/>
              <a:cs typeface="Nanum Gothic"/>
              <a:sym typeface="Nanum Gothic"/>
            </a:endParaRPr>
          </a:p>
        </p:txBody>
      </p:sp>
      <p:sp>
        <p:nvSpPr>
          <p:cNvPr id="752" name="Google Shape;752;p61"/>
          <p:cNvSpPr txBox="1"/>
          <p:nvPr/>
        </p:nvSpPr>
        <p:spPr>
          <a:xfrm>
            <a:off x="5011988" y="3386125"/>
            <a:ext cx="23559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오프라인 학습</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(배치학습)</a:t>
            </a:r>
            <a:endParaRPr b="1">
              <a:latin typeface="Nanum Gothic"/>
              <a:ea typeface="Nanum Gothic"/>
              <a:cs typeface="Nanum Gothic"/>
              <a:sym typeface="Nanum Gothic"/>
            </a:endParaRPr>
          </a:p>
        </p:txBody>
      </p:sp>
      <p:sp>
        <p:nvSpPr>
          <p:cNvPr id="753" name="Google Shape;753;p61"/>
          <p:cNvSpPr txBox="1"/>
          <p:nvPr/>
        </p:nvSpPr>
        <p:spPr>
          <a:xfrm>
            <a:off x="1916625" y="26646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754" name="Google Shape;754;p61"/>
          <p:cNvSpPr txBox="1"/>
          <p:nvPr/>
        </p:nvSpPr>
        <p:spPr>
          <a:xfrm>
            <a:off x="4161975" y="26646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755" name="Google Shape;755;p61"/>
          <p:cNvSpPr txBox="1"/>
          <p:nvPr/>
        </p:nvSpPr>
        <p:spPr>
          <a:xfrm>
            <a:off x="6407325" y="26646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756" name="Google Shape;756;p61"/>
          <p:cNvSpPr txBox="1"/>
          <p:nvPr/>
        </p:nvSpPr>
        <p:spPr>
          <a:xfrm>
            <a:off x="4161975" y="3553225"/>
            <a:ext cx="6822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cxnSp>
        <p:nvCxnSpPr>
          <p:cNvPr id="757" name="Google Shape;757;p61"/>
          <p:cNvCxnSpPr/>
          <p:nvPr/>
        </p:nvCxnSpPr>
        <p:spPr>
          <a:xfrm>
            <a:off x="520625" y="3245000"/>
            <a:ext cx="8084100" cy="0"/>
          </a:xfrm>
          <a:prstGeom prst="straightConnector1">
            <a:avLst/>
          </a:prstGeom>
          <a:noFill/>
          <a:ln cap="flat" cmpd="sng" w="28575">
            <a:solidFill>
              <a:schemeClr val="dk2"/>
            </a:solidFill>
            <a:prstDash val="dot"/>
            <a:round/>
            <a:headEnd len="med" w="med" type="none"/>
            <a:tailEnd len="med" w="med" type="none"/>
          </a:ln>
        </p:spPr>
      </p:cxnSp>
      <p:sp>
        <p:nvSpPr>
          <p:cNvPr id="758" name="Google Shape;758;p61"/>
          <p:cNvSpPr txBox="1"/>
          <p:nvPr/>
        </p:nvSpPr>
        <p:spPr>
          <a:xfrm>
            <a:off x="2456525" y="4084200"/>
            <a:ext cx="42123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우리가 예측해야할 값은?</a:t>
            </a:r>
            <a:endParaRPr>
              <a:latin typeface="Nanum Gothic"/>
              <a:ea typeface="Nanum Gothic"/>
              <a:cs typeface="Nanum Gothic"/>
              <a:sym typeface="Nanum Gothic"/>
            </a:endParaRPr>
          </a:p>
        </p:txBody>
      </p:sp>
      <p:sp>
        <p:nvSpPr>
          <p:cNvPr id="759" name="Google Shape;759;p61"/>
          <p:cNvSpPr txBox="1"/>
          <p:nvPr/>
        </p:nvSpPr>
        <p:spPr>
          <a:xfrm>
            <a:off x="5190900" y="727150"/>
            <a:ext cx="3800700" cy="764700"/>
          </a:xfrm>
          <a:prstGeom prst="rect">
            <a:avLst/>
          </a:prstGeom>
          <a:noFill/>
          <a:ln>
            <a:noFill/>
          </a:ln>
        </p:spPr>
        <p:txBody>
          <a:bodyPr anchorCtr="0" anchor="t" bIns="91425" lIns="91425" spcFirstLastPara="1" rIns="91425" wrap="square" tIns="91425">
            <a:noAutofit/>
          </a:bodyPr>
          <a:lstStyle/>
          <a:p>
            <a:pPr indent="0" lvl="0" marL="0" rtl="0" algn="r">
              <a:lnSpc>
                <a:spcPct val="125000"/>
              </a:lnSpc>
              <a:spcBef>
                <a:spcPts val="0"/>
              </a:spcBef>
              <a:spcAft>
                <a:spcPts val="0"/>
              </a:spcAft>
              <a:buNone/>
            </a:pPr>
            <a:r>
              <a:rPr lang="ko-KR" sz="900">
                <a:latin typeface="Nanum Gothic"/>
                <a:ea typeface="Nanum Gothic"/>
                <a:cs typeface="Nanum Gothic"/>
                <a:sym typeface="Nanum Gothic"/>
              </a:rPr>
              <a:t>California Housing Price Prediction</a:t>
            </a:r>
            <a:endParaRPr sz="900">
              <a:latin typeface="Nanum Gothic"/>
              <a:ea typeface="Nanum Gothic"/>
              <a:cs typeface="Nanum Gothic"/>
              <a:sym typeface="Nanum Gothic"/>
            </a:endParaRPr>
          </a:p>
          <a:p>
            <a:pPr indent="0" lvl="0" marL="0" rtl="0" algn="r">
              <a:lnSpc>
                <a:spcPct val="125000"/>
              </a:lnSpc>
              <a:spcBef>
                <a:spcPts val="1800"/>
              </a:spcBef>
              <a:spcAft>
                <a:spcPts val="600"/>
              </a:spcAft>
              <a:buNone/>
            </a:pPr>
            <a:r>
              <a:t/>
            </a:r>
            <a:endParaRPr sz="900">
              <a:latin typeface="Nanum Gothic"/>
              <a:ea typeface="Nanum Gothic"/>
              <a:cs typeface="Nanum Gothic"/>
              <a:sym typeface="Nanum Gothic"/>
            </a:endParaRPr>
          </a:p>
        </p:txBody>
      </p:sp>
      <p:pic>
        <p:nvPicPr>
          <p:cNvPr id="760" name="Google Shape;760;p61"/>
          <p:cNvPicPr preferRelativeResize="0"/>
          <p:nvPr/>
        </p:nvPicPr>
        <p:blipFill>
          <a:blip r:embed="rId3">
            <a:alphaModFix/>
          </a:blip>
          <a:stretch>
            <a:fillRect/>
          </a:stretch>
        </p:blipFill>
        <p:spPr>
          <a:xfrm>
            <a:off x="172462" y="936079"/>
            <a:ext cx="8780425" cy="158734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6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2. ML 문제 정의</a:t>
            </a:r>
            <a:endParaRPr/>
          </a:p>
        </p:txBody>
      </p:sp>
      <p:sp>
        <p:nvSpPr>
          <p:cNvPr id="766" name="Google Shape;766;p6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767" name="Google Shape;767;p62"/>
          <p:cNvSpPr txBox="1"/>
          <p:nvPr/>
        </p:nvSpPr>
        <p:spPr>
          <a:xfrm>
            <a:off x="2365575" y="2572225"/>
            <a:ext cx="44034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768" name="Google Shape;768;p62"/>
          <p:cNvSpPr txBox="1"/>
          <p:nvPr/>
        </p:nvSpPr>
        <p:spPr>
          <a:xfrm>
            <a:off x="-263325"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지도학습</a:t>
            </a:r>
            <a:endParaRPr b="1"/>
          </a:p>
        </p:txBody>
      </p:sp>
      <p:sp>
        <p:nvSpPr>
          <p:cNvPr id="769" name="Google Shape;769;p62"/>
          <p:cNvSpPr txBox="1"/>
          <p:nvPr/>
        </p:nvSpPr>
        <p:spPr>
          <a:xfrm>
            <a:off x="1933650"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비지도학습</a:t>
            </a:r>
            <a:endParaRPr/>
          </a:p>
        </p:txBody>
      </p:sp>
      <p:sp>
        <p:nvSpPr>
          <p:cNvPr id="770" name="Google Shape;770;p62"/>
          <p:cNvSpPr/>
          <p:nvPr/>
        </p:nvSpPr>
        <p:spPr>
          <a:xfrm>
            <a:off x="5557700" y="3309926"/>
            <a:ext cx="1264500" cy="60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1" name="Google Shape;771;p62"/>
          <p:cNvSpPr txBox="1"/>
          <p:nvPr/>
        </p:nvSpPr>
        <p:spPr>
          <a:xfrm>
            <a:off x="4130875"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강화학습</a:t>
            </a:r>
            <a:endParaRPr/>
          </a:p>
        </p:txBody>
      </p:sp>
      <p:sp>
        <p:nvSpPr>
          <p:cNvPr id="772" name="Google Shape;772;p62"/>
          <p:cNvSpPr txBox="1"/>
          <p:nvPr/>
        </p:nvSpPr>
        <p:spPr>
          <a:xfrm>
            <a:off x="6407325" y="25722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준지도학습</a:t>
            </a:r>
            <a:endParaRPr/>
          </a:p>
        </p:txBody>
      </p:sp>
      <p:sp>
        <p:nvSpPr>
          <p:cNvPr id="773" name="Google Shape;773;p62"/>
          <p:cNvSpPr txBox="1"/>
          <p:nvPr/>
        </p:nvSpPr>
        <p:spPr>
          <a:xfrm>
            <a:off x="1776113" y="3309925"/>
            <a:ext cx="2355900" cy="6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latin typeface="Nanum Gothic"/>
                <a:ea typeface="Nanum Gothic"/>
                <a:cs typeface="Nanum Gothic"/>
                <a:sym typeface="Nanum Gothic"/>
              </a:rPr>
              <a:t>온라인 학습</a:t>
            </a:r>
            <a:endParaRPr b="1">
              <a:latin typeface="Nanum Gothic"/>
              <a:ea typeface="Nanum Gothic"/>
              <a:cs typeface="Nanum Gothic"/>
              <a:sym typeface="Nanum Gothic"/>
            </a:endParaRPr>
          </a:p>
        </p:txBody>
      </p:sp>
      <p:sp>
        <p:nvSpPr>
          <p:cNvPr id="774" name="Google Shape;774;p62"/>
          <p:cNvSpPr txBox="1"/>
          <p:nvPr/>
        </p:nvSpPr>
        <p:spPr>
          <a:xfrm>
            <a:off x="5011988" y="3309925"/>
            <a:ext cx="23559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오프라인 학습</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(배치학습)</a:t>
            </a:r>
            <a:endParaRPr b="1">
              <a:latin typeface="Nanum Gothic"/>
              <a:ea typeface="Nanum Gothic"/>
              <a:cs typeface="Nanum Gothic"/>
              <a:sym typeface="Nanum Gothic"/>
            </a:endParaRPr>
          </a:p>
        </p:txBody>
      </p:sp>
      <p:sp>
        <p:nvSpPr>
          <p:cNvPr id="775" name="Google Shape;775;p62"/>
          <p:cNvSpPr txBox="1"/>
          <p:nvPr/>
        </p:nvSpPr>
        <p:spPr>
          <a:xfrm>
            <a:off x="1916625" y="26646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776" name="Google Shape;776;p62"/>
          <p:cNvSpPr txBox="1"/>
          <p:nvPr/>
        </p:nvSpPr>
        <p:spPr>
          <a:xfrm>
            <a:off x="4161975" y="26646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777" name="Google Shape;777;p62"/>
          <p:cNvSpPr txBox="1"/>
          <p:nvPr/>
        </p:nvSpPr>
        <p:spPr>
          <a:xfrm>
            <a:off x="6407325" y="26646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778" name="Google Shape;778;p62"/>
          <p:cNvSpPr txBox="1"/>
          <p:nvPr/>
        </p:nvSpPr>
        <p:spPr>
          <a:xfrm>
            <a:off x="4161975" y="3477025"/>
            <a:ext cx="6822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cxnSp>
        <p:nvCxnSpPr>
          <p:cNvPr id="779" name="Google Shape;779;p62"/>
          <p:cNvCxnSpPr/>
          <p:nvPr/>
        </p:nvCxnSpPr>
        <p:spPr>
          <a:xfrm>
            <a:off x="520625" y="3245000"/>
            <a:ext cx="8084100" cy="0"/>
          </a:xfrm>
          <a:prstGeom prst="straightConnector1">
            <a:avLst/>
          </a:prstGeom>
          <a:noFill/>
          <a:ln cap="flat" cmpd="sng" w="28575">
            <a:solidFill>
              <a:schemeClr val="dk2"/>
            </a:solidFill>
            <a:prstDash val="dot"/>
            <a:round/>
            <a:headEnd len="med" w="med" type="none"/>
            <a:tailEnd len="med" w="med" type="none"/>
          </a:ln>
        </p:spPr>
      </p:cxnSp>
      <p:sp>
        <p:nvSpPr>
          <p:cNvPr id="780" name="Google Shape;780;p62"/>
          <p:cNvSpPr txBox="1"/>
          <p:nvPr/>
        </p:nvSpPr>
        <p:spPr>
          <a:xfrm>
            <a:off x="1242175" y="4084200"/>
            <a:ext cx="42123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우리가 예측해야할 값은?</a:t>
            </a:r>
            <a:endParaRPr>
              <a:latin typeface="Nanum Gothic"/>
              <a:ea typeface="Nanum Gothic"/>
              <a:cs typeface="Nanum Gothic"/>
              <a:sym typeface="Nanum Gothic"/>
            </a:endParaRPr>
          </a:p>
        </p:txBody>
      </p:sp>
      <p:sp>
        <p:nvSpPr>
          <p:cNvPr id="781" name="Google Shape;781;p62"/>
          <p:cNvSpPr txBox="1"/>
          <p:nvPr/>
        </p:nvSpPr>
        <p:spPr>
          <a:xfrm>
            <a:off x="5190900" y="727150"/>
            <a:ext cx="3800700" cy="764700"/>
          </a:xfrm>
          <a:prstGeom prst="rect">
            <a:avLst/>
          </a:prstGeom>
          <a:noFill/>
          <a:ln>
            <a:noFill/>
          </a:ln>
        </p:spPr>
        <p:txBody>
          <a:bodyPr anchorCtr="0" anchor="t" bIns="91425" lIns="91425" spcFirstLastPara="1" rIns="91425" wrap="square" tIns="91425">
            <a:noAutofit/>
          </a:bodyPr>
          <a:lstStyle/>
          <a:p>
            <a:pPr indent="0" lvl="0" marL="0" rtl="0" algn="r">
              <a:lnSpc>
                <a:spcPct val="125000"/>
              </a:lnSpc>
              <a:spcBef>
                <a:spcPts val="0"/>
              </a:spcBef>
              <a:spcAft>
                <a:spcPts val="0"/>
              </a:spcAft>
              <a:buNone/>
            </a:pPr>
            <a:r>
              <a:rPr lang="ko-KR" sz="900">
                <a:latin typeface="Nanum Gothic"/>
                <a:ea typeface="Nanum Gothic"/>
                <a:cs typeface="Nanum Gothic"/>
                <a:sym typeface="Nanum Gothic"/>
              </a:rPr>
              <a:t>California Housing Price Prediction</a:t>
            </a:r>
            <a:endParaRPr sz="900">
              <a:latin typeface="Nanum Gothic"/>
              <a:ea typeface="Nanum Gothic"/>
              <a:cs typeface="Nanum Gothic"/>
              <a:sym typeface="Nanum Gothic"/>
            </a:endParaRPr>
          </a:p>
          <a:p>
            <a:pPr indent="0" lvl="0" marL="0" rtl="0" algn="r">
              <a:lnSpc>
                <a:spcPct val="125000"/>
              </a:lnSpc>
              <a:spcBef>
                <a:spcPts val="1800"/>
              </a:spcBef>
              <a:spcAft>
                <a:spcPts val="600"/>
              </a:spcAft>
              <a:buNone/>
            </a:pPr>
            <a:r>
              <a:t/>
            </a:r>
            <a:endParaRPr sz="900">
              <a:latin typeface="Nanum Gothic"/>
              <a:ea typeface="Nanum Gothic"/>
              <a:cs typeface="Nanum Gothic"/>
              <a:sym typeface="Nanum Gothic"/>
            </a:endParaRPr>
          </a:p>
        </p:txBody>
      </p:sp>
      <p:pic>
        <p:nvPicPr>
          <p:cNvPr id="782" name="Google Shape;782;p62"/>
          <p:cNvPicPr preferRelativeResize="0"/>
          <p:nvPr/>
        </p:nvPicPr>
        <p:blipFill>
          <a:blip r:embed="rId3">
            <a:alphaModFix/>
          </a:blip>
          <a:stretch>
            <a:fillRect/>
          </a:stretch>
        </p:blipFill>
        <p:spPr>
          <a:xfrm>
            <a:off x="172462" y="936079"/>
            <a:ext cx="8780425" cy="1587346"/>
          </a:xfrm>
          <a:prstGeom prst="rect">
            <a:avLst/>
          </a:prstGeom>
          <a:noFill/>
          <a:ln>
            <a:noFill/>
          </a:ln>
        </p:spPr>
      </p:pic>
      <p:sp>
        <p:nvSpPr>
          <p:cNvPr id="783" name="Google Shape;783;p62"/>
          <p:cNvSpPr/>
          <p:nvPr/>
        </p:nvSpPr>
        <p:spPr>
          <a:xfrm>
            <a:off x="604425" y="2572223"/>
            <a:ext cx="1264500" cy="36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4" name="Google Shape;784;p62"/>
          <p:cNvSpPr txBox="1"/>
          <p:nvPr/>
        </p:nvSpPr>
        <p:spPr>
          <a:xfrm>
            <a:off x="4161963" y="4019500"/>
            <a:ext cx="23559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연속 데이터</a:t>
            </a:r>
            <a:br>
              <a:rPr b="1" lang="ko-KR">
                <a:latin typeface="Nanum Gothic"/>
                <a:ea typeface="Nanum Gothic"/>
                <a:cs typeface="Nanum Gothic"/>
                <a:sym typeface="Nanum Gothic"/>
              </a:rPr>
            </a:br>
            <a:r>
              <a:rPr b="1" lang="ko-KR">
                <a:latin typeface="Nanum Gothic"/>
                <a:ea typeface="Nanum Gothic"/>
                <a:cs typeface="Nanum Gothic"/>
                <a:sym typeface="Nanum Gothic"/>
              </a:rPr>
              <a:t>=&gt; 회귀</a:t>
            </a:r>
            <a:endParaRPr b="1">
              <a:latin typeface="Nanum Gothic"/>
              <a:ea typeface="Nanum Gothic"/>
              <a:cs typeface="Nanum Gothic"/>
              <a:sym typeface="Nanum Gothic"/>
            </a:endParaRPr>
          </a:p>
        </p:txBody>
      </p:sp>
      <p:sp>
        <p:nvSpPr>
          <p:cNvPr id="785" name="Google Shape;785;p62"/>
          <p:cNvSpPr/>
          <p:nvPr/>
        </p:nvSpPr>
        <p:spPr>
          <a:xfrm>
            <a:off x="4707675" y="4019501"/>
            <a:ext cx="1264500" cy="60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6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Performance Measure Index (Cost Function)</a:t>
            </a:r>
            <a:endParaRPr/>
          </a:p>
        </p:txBody>
      </p:sp>
      <p:sp>
        <p:nvSpPr>
          <p:cNvPr id="791" name="Google Shape;791;p6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792" name="Google Shape;792;p63"/>
          <p:cNvSpPr txBox="1"/>
          <p:nvPr/>
        </p:nvSpPr>
        <p:spPr>
          <a:xfrm>
            <a:off x="379800" y="1007050"/>
            <a:ext cx="8402700" cy="3469500"/>
          </a:xfrm>
          <a:prstGeom prst="rect">
            <a:avLst/>
          </a:prstGeom>
          <a:noFill/>
          <a:ln>
            <a:noFill/>
          </a:ln>
        </p:spPr>
        <p:txBody>
          <a:bodyPr anchorCtr="0" anchor="t" bIns="91425" lIns="91425" spcFirstLastPara="1" rIns="91425" wrap="square" tIns="91425">
            <a:noAutofit/>
          </a:bodyPr>
          <a:lstStyle/>
          <a:p>
            <a:pPr indent="-330200" lvl="0" marL="749300" rtl="0" algn="l">
              <a:lnSpc>
                <a:spcPct val="158000"/>
              </a:lnSpc>
              <a:spcBef>
                <a:spcPts val="180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Mean Squared Error (MSE)</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Mean Absolute Error (MAE)</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Root Mean Squared Error (RMSE)</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R Squared (R²)</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Adjusted R Squared (R²)</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Mean Square Percentage Error (MSPE)</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Mean Absolute Percentage Error (MAPE)</a:t>
            </a:r>
            <a:endParaRPr sz="1600">
              <a:solidFill>
                <a:schemeClr val="dk1"/>
              </a:solidFill>
              <a:latin typeface="Nanum Gothic"/>
              <a:ea typeface="Nanum Gothic"/>
              <a:cs typeface="Nanum Gothic"/>
              <a:sym typeface="Nanum Gothic"/>
            </a:endParaRPr>
          </a:p>
          <a:p>
            <a:pPr indent="-330200" lvl="0" marL="749300" rtl="0" algn="l">
              <a:lnSpc>
                <a:spcPct val="158000"/>
              </a:lnSpc>
              <a:spcBef>
                <a:spcPts val="0"/>
              </a:spcBef>
              <a:spcAft>
                <a:spcPts val="0"/>
              </a:spcAft>
              <a:buClr>
                <a:schemeClr val="dk1"/>
              </a:buClr>
              <a:buSzPts val="1600"/>
              <a:buFont typeface="Nanum Gothic"/>
              <a:buChar char="●"/>
            </a:pPr>
            <a:r>
              <a:rPr lang="ko-KR" sz="1600">
                <a:solidFill>
                  <a:schemeClr val="dk1"/>
                </a:solidFill>
                <a:latin typeface="Nanum Gothic"/>
                <a:ea typeface="Nanum Gothic"/>
                <a:cs typeface="Nanum Gothic"/>
                <a:sym typeface="Nanum Gothic"/>
              </a:rPr>
              <a:t>Root Mean Squared Logarithmic Error (RMSLE)</a:t>
            </a:r>
            <a:endParaRPr sz="1600">
              <a:solidFill>
                <a:schemeClr val="dk1"/>
              </a:solidFill>
              <a:latin typeface="Nanum Gothic"/>
              <a:ea typeface="Nanum Gothic"/>
              <a:cs typeface="Nanum Gothic"/>
              <a:sym typeface="Nanum Gothic"/>
            </a:endParaRPr>
          </a:p>
        </p:txBody>
      </p:sp>
      <p:sp>
        <p:nvSpPr>
          <p:cNvPr id="793" name="Google Shape;793;p63"/>
          <p:cNvSpPr/>
          <p:nvPr/>
        </p:nvSpPr>
        <p:spPr>
          <a:xfrm>
            <a:off x="1128550" y="1692800"/>
            <a:ext cx="3266100" cy="73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6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부록: MAE(Mean Absolute Error)</a:t>
            </a:r>
            <a:endParaRPr/>
          </a:p>
        </p:txBody>
      </p:sp>
      <p:sp>
        <p:nvSpPr>
          <p:cNvPr id="799" name="Google Shape;799;p6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pic>
        <p:nvPicPr>
          <p:cNvPr id="800" name="Google Shape;800;p64"/>
          <p:cNvPicPr preferRelativeResize="0"/>
          <p:nvPr/>
        </p:nvPicPr>
        <p:blipFill>
          <a:blip r:embed="rId3">
            <a:alphaModFix/>
          </a:blip>
          <a:stretch>
            <a:fillRect/>
          </a:stretch>
        </p:blipFill>
        <p:spPr>
          <a:xfrm>
            <a:off x="2208350" y="1227938"/>
            <a:ext cx="4727301" cy="3151534"/>
          </a:xfrm>
          <a:prstGeom prst="rect">
            <a:avLst/>
          </a:prstGeom>
          <a:noFill/>
          <a:ln>
            <a:noFill/>
          </a:ln>
        </p:spPr>
      </p:pic>
      <p:sp>
        <p:nvSpPr>
          <p:cNvPr id="801" name="Google Shape;801;p64"/>
          <p:cNvSpPr txBox="1"/>
          <p:nvPr/>
        </p:nvSpPr>
        <p:spPr>
          <a:xfrm>
            <a:off x="6746100" y="1949125"/>
            <a:ext cx="584700" cy="1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pic>
        <p:nvPicPr>
          <p:cNvPr id="802" name="Google Shape;802;p64"/>
          <p:cNvPicPr preferRelativeResize="0"/>
          <p:nvPr/>
        </p:nvPicPr>
        <p:blipFill>
          <a:blip r:embed="rId4">
            <a:alphaModFix/>
          </a:blip>
          <a:stretch>
            <a:fillRect/>
          </a:stretch>
        </p:blipFill>
        <p:spPr>
          <a:xfrm>
            <a:off x="4058075" y="2099059"/>
            <a:ext cx="276225" cy="171450"/>
          </a:xfrm>
          <a:prstGeom prst="rect">
            <a:avLst/>
          </a:prstGeom>
          <a:noFill/>
          <a:ln>
            <a:noFill/>
          </a:ln>
        </p:spPr>
      </p:pic>
      <p:cxnSp>
        <p:nvCxnSpPr>
          <p:cNvPr id="803" name="Google Shape;803;p64"/>
          <p:cNvCxnSpPr/>
          <p:nvPr/>
        </p:nvCxnSpPr>
        <p:spPr>
          <a:xfrm>
            <a:off x="4036430" y="2394298"/>
            <a:ext cx="1800" cy="354900"/>
          </a:xfrm>
          <a:prstGeom prst="straightConnector1">
            <a:avLst/>
          </a:prstGeom>
          <a:noFill/>
          <a:ln cap="flat" cmpd="sng" w="28575">
            <a:solidFill>
              <a:srgbClr val="FF0000"/>
            </a:solidFill>
            <a:prstDash val="solid"/>
            <a:round/>
            <a:headEnd len="med" w="med" type="none"/>
            <a:tailEnd len="med" w="med" type="none"/>
          </a:ln>
        </p:spPr>
      </p:cxnSp>
      <p:pic>
        <p:nvPicPr>
          <p:cNvPr id="804" name="Google Shape;804;p64"/>
          <p:cNvPicPr preferRelativeResize="0"/>
          <p:nvPr/>
        </p:nvPicPr>
        <p:blipFill>
          <a:blip r:embed="rId5">
            <a:alphaModFix/>
          </a:blip>
          <a:stretch>
            <a:fillRect/>
          </a:stretch>
        </p:blipFill>
        <p:spPr>
          <a:xfrm>
            <a:off x="3493113" y="1700477"/>
            <a:ext cx="1042988" cy="171450"/>
          </a:xfrm>
          <a:prstGeom prst="rect">
            <a:avLst/>
          </a:prstGeom>
          <a:noFill/>
          <a:ln>
            <a:noFill/>
          </a:ln>
        </p:spPr>
      </p:pic>
      <p:pic>
        <p:nvPicPr>
          <p:cNvPr id="805" name="Google Shape;805;p64"/>
          <p:cNvPicPr preferRelativeResize="0"/>
          <p:nvPr/>
        </p:nvPicPr>
        <p:blipFill>
          <a:blip r:embed="rId6">
            <a:alphaModFix/>
          </a:blip>
          <a:stretch>
            <a:fillRect/>
          </a:stretch>
        </p:blipFill>
        <p:spPr>
          <a:xfrm>
            <a:off x="4058063" y="2776209"/>
            <a:ext cx="276225" cy="228600"/>
          </a:xfrm>
          <a:prstGeom prst="rect">
            <a:avLst/>
          </a:prstGeom>
          <a:noFill/>
          <a:ln>
            <a:noFill/>
          </a:ln>
        </p:spPr>
      </p:pic>
      <p:pic>
        <p:nvPicPr>
          <p:cNvPr id="806" name="Google Shape;806;p64"/>
          <p:cNvPicPr preferRelativeResize="0"/>
          <p:nvPr/>
        </p:nvPicPr>
        <p:blipFill>
          <a:blip r:embed="rId7">
            <a:alphaModFix/>
          </a:blip>
          <a:stretch>
            <a:fillRect/>
          </a:stretch>
        </p:blipFill>
        <p:spPr>
          <a:xfrm>
            <a:off x="341450" y="1970463"/>
            <a:ext cx="1866900" cy="581025"/>
          </a:xfrm>
          <a:prstGeom prst="rect">
            <a:avLst/>
          </a:prstGeom>
          <a:noFill/>
          <a:ln>
            <a:noFill/>
          </a:ln>
        </p:spPr>
      </p:pic>
      <p:sp>
        <p:nvSpPr>
          <p:cNvPr id="807" name="Google Shape;807;p64"/>
          <p:cNvSpPr txBox="1"/>
          <p:nvPr/>
        </p:nvSpPr>
        <p:spPr>
          <a:xfrm>
            <a:off x="2453710" y="1607558"/>
            <a:ext cx="1071900" cy="24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KR" sz="1000">
                <a:solidFill>
                  <a:srgbClr val="FF0000"/>
                </a:solidFill>
                <a:latin typeface="Nanum Gothic"/>
                <a:ea typeface="Nanum Gothic"/>
                <a:cs typeface="Nanum Gothic"/>
                <a:sym typeface="Nanum Gothic"/>
              </a:rPr>
              <a:t>residual =</a:t>
            </a:r>
            <a:endParaRPr sz="1000">
              <a:solidFill>
                <a:srgbClr val="FF0000"/>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1"/>
          <p:cNvSpPr txBox="1"/>
          <p:nvPr/>
        </p:nvSpPr>
        <p:spPr>
          <a:xfrm>
            <a:off x="433425" y="1991975"/>
            <a:ext cx="4089000" cy="22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Q) 데이터는 왜 중요해?</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A) 의미있게 활용하기 위해서 중요해.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Q) 어떻게 의미있게 활용할 수 있어?</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A) 데이터에서 의미를 찾아야지!</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p:txBody>
      </p:sp>
      <p:sp>
        <p:nvSpPr>
          <p:cNvPr id="78" name="Google Shape;78;p11"/>
          <p:cNvSpPr/>
          <p:nvPr/>
        </p:nvSpPr>
        <p:spPr>
          <a:xfrm>
            <a:off x="433425" y="3049822"/>
            <a:ext cx="3802800" cy="1103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 name="Google Shape;79;p1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80" name="Google Shape;80;p1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81" name="Google Shape;81;p11"/>
          <p:cNvSpPr txBox="1"/>
          <p:nvPr/>
        </p:nvSpPr>
        <p:spPr>
          <a:xfrm>
            <a:off x="461349" y="1023125"/>
            <a:ext cx="22743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a:t>
            </a:r>
            <a:endParaRPr b="1" sz="1800">
              <a:latin typeface="Nanum Gothic"/>
              <a:ea typeface="Nanum Gothic"/>
              <a:cs typeface="Nanum Gothic"/>
              <a:sym typeface="Nanum Gothic"/>
            </a:endParaRPr>
          </a:p>
        </p:txBody>
      </p:sp>
      <p:sp>
        <p:nvSpPr>
          <p:cNvPr id="82" name="Google Shape;82;p11"/>
          <p:cNvSpPr txBox="1"/>
          <p:nvPr/>
        </p:nvSpPr>
        <p:spPr>
          <a:xfrm>
            <a:off x="461350" y="1506475"/>
            <a:ext cx="84540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너도 나도 데이터 중요하다는 말 많이 하는데,,</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Performance Measure Index (Cost Function)</a:t>
            </a:r>
            <a:endParaRPr/>
          </a:p>
        </p:txBody>
      </p:sp>
      <p:sp>
        <p:nvSpPr>
          <p:cNvPr id="813" name="Google Shape;813;p6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814" name="Google Shape;814;p65"/>
          <p:cNvSpPr txBox="1"/>
          <p:nvPr/>
        </p:nvSpPr>
        <p:spPr>
          <a:xfrm>
            <a:off x="435575" y="1071750"/>
            <a:ext cx="8272800" cy="1072200"/>
          </a:xfrm>
          <a:prstGeom prst="rect">
            <a:avLst/>
          </a:prstGeom>
          <a:noFill/>
          <a:ln>
            <a:noFill/>
          </a:ln>
        </p:spPr>
        <p:txBody>
          <a:bodyPr anchorCtr="0" anchor="t" bIns="91425" lIns="91425" spcFirstLastPara="1" rIns="91425" wrap="square" tIns="91425">
            <a:noAutofit/>
          </a:bodyPr>
          <a:lstStyle/>
          <a:p>
            <a:pPr indent="0" lvl="0" marL="457200" rtl="0" algn="ctr">
              <a:lnSpc>
                <a:spcPct val="158000"/>
              </a:lnSpc>
              <a:spcBef>
                <a:spcPts val="1800"/>
              </a:spcBef>
              <a:spcAft>
                <a:spcPts val="1100"/>
              </a:spcAft>
              <a:buNone/>
            </a:pPr>
            <a:r>
              <a:rPr b="1" lang="ko-KR" sz="2200">
                <a:solidFill>
                  <a:schemeClr val="dk1"/>
                </a:solidFill>
                <a:latin typeface="Nanum Gothic"/>
                <a:ea typeface="Nanum Gothic"/>
                <a:cs typeface="Nanum Gothic"/>
                <a:sym typeface="Nanum Gothic"/>
              </a:rPr>
              <a:t>RMSE(Root Mean Squared Error)</a:t>
            </a:r>
            <a:endParaRPr b="1" sz="2200">
              <a:solidFill>
                <a:schemeClr val="dk1"/>
              </a:solidFill>
              <a:latin typeface="Nanum Gothic"/>
              <a:ea typeface="Nanum Gothic"/>
              <a:cs typeface="Nanum Gothic"/>
              <a:sym typeface="Nanum Gothic"/>
            </a:endParaRPr>
          </a:p>
        </p:txBody>
      </p:sp>
      <p:sp>
        <p:nvSpPr>
          <p:cNvPr id="815" name="Google Shape;815;p65"/>
          <p:cNvSpPr txBox="1"/>
          <p:nvPr/>
        </p:nvSpPr>
        <p:spPr>
          <a:xfrm>
            <a:off x="2513975" y="1927500"/>
            <a:ext cx="41160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평균 제곱근 오차</a:t>
            </a:r>
            <a:endParaRPr b="1">
              <a:latin typeface="Nanum Gothic"/>
              <a:ea typeface="Nanum Gothic"/>
              <a:cs typeface="Nanum Gothic"/>
              <a:sym typeface="Nanum Gothic"/>
            </a:endParaRPr>
          </a:p>
        </p:txBody>
      </p:sp>
      <p:pic>
        <p:nvPicPr>
          <p:cNvPr id="816" name="Google Shape;816;p65"/>
          <p:cNvPicPr preferRelativeResize="0"/>
          <p:nvPr/>
        </p:nvPicPr>
        <p:blipFill>
          <a:blip r:embed="rId3">
            <a:alphaModFix/>
          </a:blip>
          <a:stretch>
            <a:fillRect/>
          </a:stretch>
        </p:blipFill>
        <p:spPr>
          <a:xfrm>
            <a:off x="2071663" y="2574950"/>
            <a:ext cx="5000625" cy="1085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6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RMSE(Root Mean Squared Error)</a:t>
            </a:r>
            <a:endParaRPr/>
          </a:p>
        </p:txBody>
      </p:sp>
      <p:sp>
        <p:nvSpPr>
          <p:cNvPr id="822" name="Google Shape;822;p6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pic>
        <p:nvPicPr>
          <p:cNvPr id="823" name="Google Shape;823;p66"/>
          <p:cNvPicPr preferRelativeResize="0"/>
          <p:nvPr/>
        </p:nvPicPr>
        <p:blipFill>
          <a:blip r:embed="rId3">
            <a:alphaModFix/>
          </a:blip>
          <a:stretch>
            <a:fillRect/>
          </a:stretch>
        </p:blipFill>
        <p:spPr>
          <a:xfrm>
            <a:off x="578125" y="1605275"/>
            <a:ext cx="3533775" cy="762000"/>
          </a:xfrm>
          <a:prstGeom prst="rect">
            <a:avLst/>
          </a:prstGeom>
          <a:noFill/>
          <a:ln>
            <a:noFill/>
          </a:ln>
        </p:spPr>
      </p:pic>
      <p:pic>
        <p:nvPicPr>
          <p:cNvPr id="824" name="Google Shape;824;p66"/>
          <p:cNvPicPr preferRelativeResize="0"/>
          <p:nvPr/>
        </p:nvPicPr>
        <p:blipFill>
          <a:blip r:embed="rId4">
            <a:alphaModFix/>
          </a:blip>
          <a:stretch>
            <a:fillRect/>
          </a:stretch>
        </p:blipFill>
        <p:spPr>
          <a:xfrm>
            <a:off x="1830800" y="2580575"/>
            <a:ext cx="2281100" cy="822018"/>
          </a:xfrm>
          <a:prstGeom prst="rect">
            <a:avLst/>
          </a:prstGeom>
          <a:noFill/>
          <a:ln>
            <a:noFill/>
          </a:ln>
        </p:spPr>
      </p:pic>
      <p:pic>
        <p:nvPicPr>
          <p:cNvPr id="825" name="Google Shape;825;p66"/>
          <p:cNvPicPr preferRelativeResize="0"/>
          <p:nvPr/>
        </p:nvPicPr>
        <p:blipFill>
          <a:blip r:embed="rId5">
            <a:alphaModFix/>
          </a:blip>
          <a:stretch>
            <a:fillRect/>
          </a:stretch>
        </p:blipFill>
        <p:spPr>
          <a:xfrm>
            <a:off x="4405450" y="1063875"/>
            <a:ext cx="4727301" cy="3151534"/>
          </a:xfrm>
          <a:prstGeom prst="rect">
            <a:avLst/>
          </a:prstGeom>
          <a:noFill/>
          <a:ln>
            <a:noFill/>
          </a:ln>
        </p:spPr>
      </p:pic>
      <p:sp>
        <p:nvSpPr>
          <p:cNvPr id="826" name="Google Shape;826;p66"/>
          <p:cNvSpPr txBox="1"/>
          <p:nvPr/>
        </p:nvSpPr>
        <p:spPr>
          <a:xfrm>
            <a:off x="6746100" y="1949125"/>
            <a:ext cx="584700" cy="1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pic>
        <p:nvPicPr>
          <p:cNvPr id="827" name="Google Shape;827;p66"/>
          <p:cNvPicPr preferRelativeResize="0"/>
          <p:nvPr/>
        </p:nvPicPr>
        <p:blipFill>
          <a:blip r:embed="rId6">
            <a:alphaModFix/>
          </a:blip>
          <a:stretch>
            <a:fillRect/>
          </a:stretch>
        </p:blipFill>
        <p:spPr>
          <a:xfrm>
            <a:off x="6098100" y="2003809"/>
            <a:ext cx="276225" cy="171450"/>
          </a:xfrm>
          <a:prstGeom prst="rect">
            <a:avLst/>
          </a:prstGeom>
          <a:noFill/>
          <a:ln>
            <a:noFill/>
          </a:ln>
        </p:spPr>
      </p:pic>
      <p:pic>
        <p:nvPicPr>
          <p:cNvPr id="828" name="Google Shape;828;p66"/>
          <p:cNvPicPr preferRelativeResize="0"/>
          <p:nvPr/>
        </p:nvPicPr>
        <p:blipFill>
          <a:blip r:embed="rId7">
            <a:alphaModFix/>
          </a:blip>
          <a:stretch>
            <a:fillRect/>
          </a:stretch>
        </p:blipFill>
        <p:spPr>
          <a:xfrm>
            <a:off x="5505938" y="1752727"/>
            <a:ext cx="1042988" cy="171450"/>
          </a:xfrm>
          <a:prstGeom prst="rect">
            <a:avLst/>
          </a:prstGeom>
          <a:noFill/>
          <a:ln>
            <a:noFill/>
          </a:ln>
        </p:spPr>
      </p:pic>
      <p:sp>
        <p:nvSpPr>
          <p:cNvPr id="829" name="Google Shape;829;p66"/>
          <p:cNvSpPr/>
          <p:nvPr/>
        </p:nvSpPr>
        <p:spPr>
          <a:xfrm>
            <a:off x="5882275" y="2230650"/>
            <a:ext cx="354900" cy="354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66"/>
          <p:cNvPicPr preferRelativeResize="0"/>
          <p:nvPr/>
        </p:nvPicPr>
        <p:blipFill>
          <a:blip r:embed="rId8">
            <a:alphaModFix/>
          </a:blip>
          <a:stretch>
            <a:fillRect/>
          </a:stretch>
        </p:blipFill>
        <p:spPr>
          <a:xfrm>
            <a:off x="6173888" y="2640959"/>
            <a:ext cx="276225" cy="228600"/>
          </a:xfrm>
          <a:prstGeom prst="rect">
            <a:avLst/>
          </a:prstGeom>
          <a:noFill/>
          <a:ln>
            <a:noFill/>
          </a:ln>
        </p:spPr>
      </p:pic>
      <p:sp>
        <p:nvSpPr>
          <p:cNvPr id="831" name="Google Shape;831;p66"/>
          <p:cNvSpPr/>
          <p:nvPr/>
        </p:nvSpPr>
        <p:spPr>
          <a:xfrm>
            <a:off x="5440143" y="2847893"/>
            <a:ext cx="636300" cy="636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6"/>
          <p:cNvSpPr/>
          <p:nvPr/>
        </p:nvSpPr>
        <p:spPr>
          <a:xfrm>
            <a:off x="184075" y="3508400"/>
            <a:ext cx="4387800" cy="117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t>X = 데이터셋 행렬.</a:t>
            </a:r>
            <a:endParaRPr/>
          </a:p>
          <a:p>
            <a:pPr indent="0" lvl="0" marL="0" rtl="0" algn="l">
              <a:spcBef>
                <a:spcPts val="0"/>
              </a:spcBef>
              <a:spcAft>
                <a:spcPts val="0"/>
              </a:spcAft>
              <a:buNone/>
            </a:pPr>
            <a:r>
              <a:rPr lang="ko-KR"/>
              <a:t>x(i) = 데이터셋의 i번째 데이터 - 벡터</a:t>
            </a:r>
            <a:endParaRPr/>
          </a:p>
          <a:p>
            <a:pPr indent="0" lvl="0" marL="0" rtl="0" algn="l">
              <a:spcBef>
                <a:spcPts val="0"/>
              </a:spcBef>
              <a:spcAft>
                <a:spcPts val="0"/>
              </a:spcAft>
              <a:buNone/>
            </a:pPr>
            <a:r>
              <a:rPr lang="ko-KR"/>
              <a:t>y(i) = i번째 정답</a:t>
            </a:r>
            <a:endParaRPr/>
          </a:p>
          <a:p>
            <a:pPr indent="0" lvl="0" marL="0" rtl="0" algn="l">
              <a:spcBef>
                <a:spcPts val="0"/>
              </a:spcBef>
              <a:spcAft>
                <a:spcPts val="0"/>
              </a:spcAft>
              <a:buNone/>
            </a:pPr>
            <a:r>
              <a:rPr lang="ko-KR"/>
              <a:t>h(x(i)) = i번째 x에 대해 예측한 값</a:t>
            </a:r>
            <a:endParaRPr/>
          </a:p>
          <a:p>
            <a:pPr indent="0" lvl="0" marL="0" rtl="0" algn="l">
              <a:spcBef>
                <a:spcPts val="0"/>
              </a:spcBef>
              <a:spcAft>
                <a:spcPts val="0"/>
              </a:spcAft>
              <a:buNone/>
            </a:pPr>
            <a:r>
              <a:rPr lang="ko-KR"/>
              <a:t>h: hypothesis → 가설. x에 대해 y를 예측하는 모델</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67"/>
          <p:cNvSpPr txBox="1"/>
          <p:nvPr/>
        </p:nvSpPr>
        <p:spPr>
          <a:xfrm>
            <a:off x="5190900" y="727150"/>
            <a:ext cx="3800700" cy="764700"/>
          </a:xfrm>
          <a:prstGeom prst="rect">
            <a:avLst/>
          </a:prstGeom>
          <a:noFill/>
          <a:ln>
            <a:noFill/>
          </a:ln>
        </p:spPr>
        <p:txBody>
          <a:bodyPr anchorCtr="0" anchor="t" bIns="91425" lIns="91425" spcFirstLastPara="1" rIns="91425" wrap="square" tIns="91425">
            <a:noAutofit/>
          </a:bodyPr>
          <a:lstStyle/>
          <a:p>
            <a:pPr indent="0" lvl="0" marL="0" rtl="0" algn="r">
              <a:lnSpc>
                <a:spcPct val="125000"/>
              </a:lnSpc>
              <a:spcBef>
                <a:spcPts val="0"/>
              </a:spcBef>
              <a:spcAft>
                <a:spcPts val="0"/>
              </a:spcAft>
              <a:buNone/>
            </a:pPr>
            <a:r>
              <a:rPr lang="ko-KR" sz="900">
                <a:latin typeface="Nanum Gothic"/>
                <a:ea typeface="Nanum Gothic"/>
                <a:cs typeface="Nanum Gothic"/>
                <a:sym typeface="Nanum Gothic"/>
              </a:rPr>
              <a:t>California Housing Price Prediction</a:t>
            </a:r>
            <a:endParaRPr sz="900">
              <a:latin typeface="Nanum Gothic"/>
              <a:ea typeface="Nanum Gothic"/>
              <a:cs typeface="Nanum Gothic"/>
              <a:sym typeface="Nanum Gothic"/>
            </a:endParaRPr>
          </a:p>
          <a:p>
            <a:pPr indent="0" lvl="0" marL="0" rtl="0" algn="r">
              <a:lnSpc>
                <a:spcPct val="125000"/>
              </a:lnSpc>
              <a:spcBef>
                <a:spcPts val="1800"/>
              </a:spcBef>
              <a:spcAft>
                <a:spcPts val="600"/>
              </a:spcAft>
              <a:buNone/>
            </a:pPr>
            <a:r>
              <a:t/>
            </a:r>
            <a:endParaRPr sz="900">
              <a:latin typeface="Nanum Gothic"/>
              <a:ea typeface="Nanum Gothic"/>
              <a:cs typeface="Nanum Gothic"/>
              <a:sym typeface="Nanum Gothic"/>
            </a:endParaRPr>
          </a:p>
        </p:txBody>
      </p:sp>
      <p:pic>
        <p:nvPicPr>
          <p:cNvPr id="838" name="Google Shape;838;p67"/>
          <p:cNvPicPr preferRelativeResize="0"/>
          <p:nvPr/>
        </p:nvPicPr>
        <p:blipFill>
          <a:blip r:embed="rId3">
            <a:alphaModFix/>
          </a:blip>
          <a:stretch>
            <a:fillRect/>
          </a:stretch>
        </p:blipFill>
        <p:spPr>
          <a:xfrm>
            <a:off x="172462" y="936079"/>
            <a:ext cx="8780425" cy="1587346"/>
          </a:xfrm>
          <a:prstGeom prst="rect">
            <a:avLst/>
          </a:prstGeom>
          <a:noFill/>
          <a:ln>
            <a:noFill/>
          </a:ln>
        </p:spPr>
      </p:pic>
      <p:sp>
        <p:nvSpPr>
          <p:cNvPr id="839" name="Google Shape;839;p6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ML 문제 정의</a:t>
            </a:r>
            <a:endParaRPr/>
          </a:p>
        </p:txBody>
      </p:sp>
      <p:sp>
        <p:nvSpPr>
          <p:cNvPr id="840" name="Google Shape;840;p6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841" name="Google Shape;841;p67"/>
          <p:cNvSpPr txBox="1"/>
          <p:nvPr/>
        </p:nvSpPr>
        <p:spPr>
          <a:xfrm>
            <a:off x="2365575" y="2648425"/>
            <a:ext cx="44034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842" name="Google Shape;842;p67"/>
          <p:cNvSpPr txBox="1"/>
          <p:nvPr/>
        </p:nvSpPr>
        <p:spPr>
          <a:xfrm>
            <a:off x="-263325" y="26484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지도학습</a:t>
            </a:r>
            <a:endParaRPr/>
          </a:p>
        </p:txBody>
      </p:sp>
      <p:sp>
        <p:nvSpPr>
          <p:cNvPr id="843" name="Google Shape;843;p67"/>
          <p:cNvSpPr txBox="1"/>
          <p:nvPr/>
        </p:nvSpPr>
        <p:spPr>
          <a:xfrm>
            <a:off x="1933650" y="26484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비지도학습</a:t>
            </a:r>
            <a:endParaRPr/>
          </a:p>
        </p:txBody>
      </p:sp>
      <p:sp>
        <p:nvSpPr>
          <p:cNvPr id="844" name="Google Shape;844;p67"/>
          <p:cNvSpPr txBox="1"/>
          <p:nvPr/>
        </p:nvSpPr>
        <p:spPr>
          <a:xfrm>
            <a:off x="4130875" y="26484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강화학습</a:t>
            </a:r>
            <a:endParaRPr/>
          </a:p>
        </p:txBody>
      </p:sp>
      <p:sp>
        <p:nvSpPr>
          <p:cNvPr id="845" name="Google Shape;845;p67"/>
          <p:cNvSpPr txBox="1"/>
          <p:nvPr/>
        </p:nvSpPr>
        <p:spPr>
          <a:xfrm>
            <a:off x="6407325" y="2648425"/>
            <a:ext cx="3000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준지도학습</a:t>
            </a:r>
            <a:endParaRPr/>
          </a:p>
        </p:txBody>
      </p:sp>
      <p:sp>
        <p:nvSpPr>
          <p:cNvPr id="846" name="Google Shape;846;p67"/>
          <p:cNvSpPr txBox="1"/>
          <p:nvPr/>
        </p:nvSpPr>
        <p:spPr>
          <a:xfrm>
            <a:off x="1776113" y="3462325"/>
            <a:ext cx="2355900" cy="6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a:latin typeface="Nanum Gothic"/>
                <a:ea typeface="Nanum Gothic"/>
                <a:cs typeface="Nanum Gothic"/>
                <a:sym typeface="Nanum Gothic"/>
              </a:rPr>
              <a:t>온라인 학습</a:t>
            </a:r>
            <a:endParaRPr b="1">
              <a:latin typeface="Nanum Gothic"/>
              <a:ea typeface="Nanum Gothic"/>
              <a:cs typeface="Nanum Gothic"/>
              <a:sym typeface="Nanum Gothic"/>
            </a:endParaRPr>
          </a:p>
        </p:txBody>
      </p:sp>
      <p:sp>
        <p:nvSpPr>
          <p:cNvPr id="847" name="Google Shape;847;p67"/>
          <p:cNvSpPr txBox="1"/>
          <p:nvPr/>
        </p:nvSpPr>
        <p:spPr>
          <a:xfrm>
            <a:off x="5011988" y="3462325"/>
            <a:ext cx="23559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오프라인 학습</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(배치학습)</a:t>
            </a:r>
            <a:endParaRPr b="1">
              <a:latin typeface="Nanum Gothic"/>
              <a:ea typeface="Nanum Gothic"/>
              <a:cs typeface="Nanum Gothic"/>
              <a:sym typeface="Nanum Gothic"/>
            </a:endParaRPr>
          </a:p>
        </p:txBody>
      </p:sp>
      <p:sp>
        <p:nvSpPr>
          <p:cNvPr id="848" name="Google Shape;848;p67"/>
          <p:cNvSpPr txBox="1"/>
          <p:nvPr/>
        </p:nvSpPr>
        <p:spPr>
          <a:xfrm>
            <a:off x="1916625" y="27408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849" name="Google Shape;849;p67"/>
          <p:cNvSpPr txBox="1"/>
          <p:nvPr/>
        </p:nvSpPr>
        <p:spPr>
          <a:xfrm>
            <a:off x="4161975" y="27408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850" name="Google Shape;850;p67"/>
          <p:cNvSpPr txBox="1"/>
          <p:nvPr/>
        </p:nvSpPr>
        <p:spPr>
          <a:xfrm>
            <a:off x="6407325" y="2740800"/>
            <a:ext cx="682200" cy="27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sp>
        <p:nvSpPr>
          <p:cNvPr id="851" name="Google Shape;851;p67"/>
          <p:cNvSpPr txBox="1"/>
          <p:nvPr/>
        </p:nvSpPr>
        <p:spPr>
          <a:xfrm>
            <a:off x="4161975" y="3629425"/>
            <a:ext cx="6822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700">
                <a:latin typeface="Nanum Gothic"/>
                <a:ea typeface="Nanum Gothic"/>
                <a:cs typeface="Nanum Gothic"/>
                <a:sym typeface="Nanum Gothic"/>
              </a:rPr>
              <a:t>vs</a:t>
            </a:r>
            <a:endParaRPr b="1" sz="2700">
              <a:latin typeface="Nanum Gothic"/>
              <a:ea typeface="Nanum Gothic"/>
              <a:cs typeface="Nanum Gothic"/>
              <a:sym typeface="Nanum Gothic"/>
            </a:endParaRPr>
          </a:p>
        </p:txBody>
      </p:sp>
      <p:cxnSp>
        <p:nvCxnSpPr>
          <p:cNvPr id="852" name="Google Shape;852;p67"/>
          <p:cNvCxnSpPr/>
          <p:nvPr/>
        </p:nvCxnSpPr>
        <p:spPr>
          <a:xfrm>
            <a:off x="520625" y="3321200"/>
            <a:ext cx="8084100" cy="0"/>
          </a:xfrm>
          <a:prstGeom prst="straightConnector1">
            <a:avLst/>
          </a:prstGeom>
          <a:noFill/>
          <a:ln cap="flat" cmpd="sng" w="28575">
            <a:solidFill>
              <a:schemeClr val="dk2"/>
            </a:solidFill>
            <a:prstDash val="dot"/>
            <a:round/>
            <a:headEnd len="med" w="med" type="none"/>
            <a:tailEnd len="med" w="med" type="none"/>
          </a:ln>
        </p:spPr>
      </p:cxnSp>
      <p:sp>
        <p:nvSpPr>
          <p:cNvPr id="853" name="Google Shape;853;p67"/>
          <p:cNvSpPr/>
          <p:nvPr/>
        </p:nvSpPr>
        <p:spPr>
          <a:xfrm>
            <a:off x="725500" y="2610850"/>
            <a:ext cx="1050600" cy="497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7"/>
          <p:cNvSpPr/>
          <p:nvPr/>
        </p:nvSpPr>
        <p:spPr>
          <a:xfrm>
            <a:off x="5565825" y="3386125"/>
            <a:ext cx="1266900" cy="696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7"/>
          <p:cNvSpPr/>
          <p:nvPr/>
        </p:nvSpPr>
        <p:spPr>
          <a:xfrm>
            <a:off x="6700375" y="1030675"/>
            <a:ext cx="1162200" cy="148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6" name="Google Shape;856;p67"/>
          <p:cNvCxnSpPr>
            <a:stCxn id="853" idx="4"/>
          </p:cNvCxnSpPr>
          <p:nvPr/>
        </p:nvCxnSpPr>
        <p:spPr>
          <a:xfrm>
            <a:off x="1250800" y="3108250"/>
            <a:ext cx="0" cy="801900"/>
          </a:xfrm>
          <a:prstGeom prst="straightConnector1">
            <a:avLst/>
          </a:prstGeom>
          <a:noFill/>
          <a:ln cap="flat" cmpd="sng" w="28575">
            <a:solidFill>
              <a:srgbClr val="FF0000"/>
            </a:solidFill>
            <a:prstDash val="dash"/>
            <a:round/>
            <a:headEnd len="med" w="med" type="none"/>
            <a:tailEnd len="med" w="med" type="none"/>
          </a:ln>
        </p:spPr>
      </p:cxnSp>
      <p:sp>
        <p:nvSpPr>
          <p:cNvPr id="857" name="Google Shape;857;p67"/>
          <p:cNvSpPr txBox="1"/>
          <p:nvPr/>
        </p:nvSpPr>
        <p:spPr>
          <a:xfrm>
            <a:off x="530600" y="3769500"/>
            <a:ext cx="1386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solidFill>
                  <a:srgbClr val="FF0000"/>
                </a:solidFill>
                <a:latin typeface="Nanum Gothic"/>
                <a:ea typeface="Nanum Gothic"/>
                <a:cs typeface="Nanum Gothic"/>
                <a:sym typeface="Nanum Gothic"/>
              </a:rPr>
              <a:t>회귀문제</a:t>
            </a:r>
            <a:endParaRPr b="1" sz="2000">
              <a:solidFill>
                <a:srgbClr val="FF0000"/>
              </a:solidFill>
              <a:latin typeface="Nanum Gothic"/>
              <a:ea typeface="Nanum Gothic"/>
              <a:cs typeface="Nanum Gothic"/>
              <a:sym typeface="Nanum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68"/>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RMSE 사용 이유</a:t>
            </a:r>
            <a:endParaRPr/>
          </a:p>
        </p:txBody>
      </p:sp>
      <p:sp>
        <p:nvSpPr>
          <p:cNvPr id="863" name="Google Shape;863;p6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864" name="Google Shape;864;p68"/>
          <p:cNvSpPr txBox="1"/>
          <p:nvPr/>
        </p:nvSpPr>
        <p:spPr>
          <a:xfrm>
            <a:off x="2406300" y="1342725"/>
            <a:ext cx="4331400" cy="11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900">
                <a:latin typeface="Nanum Gothic"/>
                <a:ea typeface="Nanum Gothic"/>
                <a:cs typeface="Nanum Gothic"/>
                <a:sym typeface="Nanum Gothic"/>
              </a:rPr>
              <a:t>거리가 먼 것(차이가 큰 것)에</a:t>
            </a:r>
            <a:endParaRPr b="1" sz="1900">
              <a:latin typeface="Nanum Gothic"/>
              <a:ea typeface="Nanum Gothic"/>
              <a:cs typeface="Nanum Gothic"/>
              <a:sym typeface="Nanum Gothic"/>
            </a:endParaRPr>
          </a:p>
          <a:p>
            <a:pPr indent="0" lvl="0" marL="0" rtl="0" algn="ctr">
              <a:spcBef>
                <a:spcPts val="0"/>
              </a:spcBef>
              <a:spcAft>
                <a:spcPts val="0"/>
              </a:spcAft>
              <a:buNone/>
            </a:pPr>
            <a:r>
              <a:rPr b="1" lang="ko-KR" sz="1900">
                <a:solidFill>
                  <a:srgbClr val="FF0000"/>
                </a:solidFill>
                <a:latin typeface="Nanum Gothic"/>
                <a:ea typeface="Nanum Gothic"/>
                <a:cs typeface="Nanum Gothic"/>
                <a:sym typeface="Nanum Gothic"/>
              </a:rPr>
              <a:t>더 큰 페널티</a:t>
            </a:r>
            <a:endParaRPr b="1" sz="1900">
              <a:solidFill>
                <a:srgbClr val="FF0000"/>
              </a:solidFill>
              <a:latin typeface="Nanum Gothic"/>
              <a:ea typeface="Nanum Gothic"/>
              <a:cs typeface="Nanum Gothic"/>
              <a:sym typeface="Nanum Gothic"/>
            </a:endParaRPr>
          </a:p>
          <a:p>
            <a:pPr indent="0" lvl="0" marL="0" rtl="0" algn="ctr">
              <a:spcBef>
                <a:spcPts val="0"/>
              </a:spcBef>
              <a:spcAft>
                <a:spcPts val="0"/>
              </a:spcAft>
              <a:buNone/>
            </a:pPr>
            <a:r>
              <a:t/>
            </a:r>
            <a:endParaRPr b="1" sz="1900">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sz="1900">
                <a:solidFill>
                  <a:srgbClr val="FF0000"/>
                </a:solidFill>
                <a:latin typeface="Nanum Gothic"/>
                <a:ea typeface="Nanum Gothic"/>
                <a:cs typeface="Nanum Gothic"/>
                <a:sym typeface="Nanum Gothic"/>
              </a:rPr>
              <a:t>큰 에러를 최대한 줄이자!</a:t>
            </a:r>
            <a:endParaRPr b="1" sz="1900">
              <a:solidFill>
                <a:srgbClr val="FF0000"/>
              </a:solidFill>
              <a:latin typeface="Nanum Gothic"/>
              <a:ea typeface="Nanum Gothic"/>
              <a:cs typeface="Nanum Gothic"/>
              <a:sym typeface="Nanum Gothic"/>
            </a:endParaRPr>
          </a:p>
        </p:txBody>
      </p:sp>
      <p:sp>
        <p:nvSpPr>
          <p:cNvPr id="865" name="Google Shape;865;p68"/>
          <p:cNvSpPr txBox="1"/>
          <p:nvPr/>
        </p:nvSpPr>
        <p:spPr>
          <a:xfrm>
            <a:off x="2360600" y="3084900"/>
            <a:ext cx="4408500" cy="11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Regression의 전형적인 성능지표.</a:t>
            </a:r>
            <a:endParaRPr b="1" sz="1700">
              <a:latin typeface="Nanum Gothic"/>
              <a:ea typeface="Nanum Gothic"/>
              <a:cs typeface="Nanum Gothic"/>
              <a:sym typeface="Nanum Gothic"/>
            </a:endParaRPr>
          </a:p>
          <a:p>
            <a:pPr indent="0" lvl="0" marL="0" rtl="0" algn="ctr">
              <a:spcBef>
                <a:spcPts val="0"/>
              </a:spcBef>
              <a:spcAft>
                <a:spcPts val="0"/>
              </a:spcAft>
              <a:buNone/>
            </a:pPr>
            <a:r>
              <a:t/>
            </a:r>
            <a:endParaRPr b="1" sz="1700">
              <a:latin typeface="Nanum Gothic"/>
              <a:ea typeface="Nanum Gothic"/>
              <a:cs typeface="Nanum Gothic"/>
              <a:sym typeface="Nanum Gothic"/>
            </a:endParaRPr>
          </a:p>
          <a:p>
            <a:pPr indent="0" lvl="0" marL="0" rtl="0" algn="ctr">
              <a:spcBef>
                <a:spcPts val="0"/>
              </a:spcBef>
              <a:spcAft>
                <a:spcPts val="0"/>
              </a:spcAft>
              <a:buNone/>
            </a:pPr>
            <a:r>
              <a:rPr b="1" lang="ko-KR" sz="1700">
                <a:latin typeface="Nanum Gothic"/>
                <a:ea typeface="Nanum Gothic"/>
                <a:cs typeface="Nanum Gothic"/>
                <a:sym typeface="Nanum Gothic"/>
              </a:rPr>
              <a:t>단점: 이상치가 많을 경우 문제발생. </a:t>
            </a:r>
            <a:endParaRPr b="1" sz="1700">
              <a:latin typeface="Nanum Gothic"/>
              <a:ea typeface="Nanum Gothic"/>
              <a:cs typeface="Nanum Gothic"/>
              <a:sym typeface="Nanum Gothic"/>
            </a:endParaRPr>
          </a:p>
          <a:p>
            <a:pPr indent="0" lvl="0" marL="0" rtl="0" algn="ctr">
              <a:spcBef>
                <a:spcPts val="0"/>
              </a:spcBef>
              <a:spcAft>
                <a:spcPts val="0"/>
              </a:spcAft>
              <a:buNone/>
            </a:pPr>
            <a:r>
              <a:t/>
            </a:r>
            <a:endParaRPr b="1" sz="1700">
              <a:latin typeface="Nanum Gothic"/>
              <a:ea typeface="Nanum Gothic"/>
              <a:cs typeface="Nanum Gothic"/>
              <a:sym typeface="Nanum Gothic"/>
            </a:endParaRPr>
          </a:p>
          <a:p>
            <a:pPr indent="0" lvl="0" marL="0" rtl="0" algn="ctr">
              <a:spcBef>
                <a:spcPts val="0"/>
              </a:spcBef>
              <a:spcAft>
                <a:spcPts val="0"/>
              </a:spcAft>
              <a:buNone/>
            </a:pPr>
            <a:r>
              <a:rPr b="1" lang="ko-KR" sz="1700">
                <a:latin typeface="Nanum Gothic"/>
                <a:ea typeface="Nanum Gothic"/>
                <a:cs typeface="Nanum Gothic"/>
                <a:sym typeface="Nanum Gothic"/>
              </a:rPr>
              <a:t>→ MAE 사용 or 이상</a:t>
            </a:r>
            <a:r>
              <a:rPr b="1" lang="ko-KR" sz="1700">
                <a:latin typeface="Nanum Gothic"/>
                <a:ea typeface="Nanum Gothic"/>
                <a:cs typeface="Nanum Gothic"/>
                <a:sym typeface="Nanum Gothic"/>
              </a:rPr>
              <a:t>치 제거 필요</a:t>
            </a:r>
            <a:endParaRPr b="1" sz="1700">
              <a:latin typeface="Nanum Gothic"/>
              <a:ea typeface="Nanum Gothic"/>
              <a:cs typeface="Nanum Gothic"/>
              <a:sym typeface="Nanum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69"/>
          <p:cNvSpPr txBox="1"/>
          <p:nvPr>
            <p:ph type="title"/>
          </p:nvPr>
        </p:nvSpPr>
        <p:spPr>
          <a:xfrm>
            <a:off x="947401" y="269550"/>
            <a:ext cx="7149000" cy="366900"/>
          </a:xfrm>
          <a:prstGeom prst="rect">
            <a:avLst/>
          </a:prstGeom>
        </p:spPr>
        <p:txBody>
          <a:bodyPr anchorCtr="0" anchor="t" bIns="17125" lIns="34275" spcFirstLastPara="1" rIns="34275" wrap="square" tIns="17125">
            <a:noAutofit/>
          </a:bodyPr>
          <a:lstStyle/>
          <a:p>
            <a:pPr indent="0" lvl="0" marL="457200" rtl="0" algn="ctr">
              <a:spcBef>
                <a:spcPts val="0"/>
              </a:spcBef>
              <a:spcAft>
                <a:spcPts val="0"/>
              </a:spcAft>
              <a:buNone/>
            </a:pPr>
            <a:r>
              <a:rPr lang="ko-KR"/>
              <a:t>3. Data 분리</a:t>
            </a:r>
            <a:endParaRPr/>
          </a:p>
        </p:txBody>
      </p:sp>
      <p:sp>
        <p:nvSpPr>
          <p:cNvPr id="872" name="Google Shape;872;p6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873" name="Google Shape;873;p69"/>
          <p:cNvSpPr/>
          <p:nvPr/>
        </p:nvSpPr>
        <p:spPr>
          <a:xfrm>
            <a:off x="462650" y="14546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Define Problem</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(문제` 정의)</a:t>
            </a:r>
            <a:endParaRPr b="1" sz="1200">
              <a:solidFill>
                <a:schemeClr val="dk1"/>
              </a:solidFill>
              <a:latin typeface="Nanum Gothic"/>
              <a:ea typeface="Nanum Gothic"/>
              <a:cs typeface="Nanum Gothic"/>
              <a:sym typeface="Nanum Gothic"/>
            </a:endParaRPr>
          </a:p>
        </p:txBody>
      </p:sp>
      <p:sp>
        <p:nvSpPr>
          <p:cNvPr id="874" name="Google Shape;874;p69"/>
          <p:cNvSpPr/>
          <p:nvPr/>
        </p:nvSpPr>
        <p:spPr>
          <a:xfrm>
            <a:off x="2258013" y="1468450"/>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Data-Ingestion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(데이터수집 및 정의)</a:t>
            </a:r>
            <a:endParaRPr b="1" sz="1200">
              <a:solidFill>
                <a:schemeClr val="dk1"/>
              </a:solidFill>
              <a:latin typeface="Nanum Gothic"/>
              <a:ea typeface="Nanum Gothic"/>
              <a:cs typeface="Nanum Gothic"/>
              <a:sym typeface="Nanum Gothic"/>
            </a:endParaRPr>
          </a:p>
        </p:txBody>
      </p:sp>
      <p:sp>
        <p:nvSpPr>
          <p:cNvPr id="875" name="Google Shape;875;p69"/>
          <p:cNvSpPr/>
          <p:nvPr/>
        </p:nvSpPr>
        <p:spPr>
          <a:xfrm>
            <a:off x="7316338"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Data</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Preparation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 전처리)</a:t>
            </a:r>
            <a:endParaRPr b="1" sz="1200">
              <a:latin typeface="Nanum Gothic"/>
              <a:ea typeface="Nanum Gothic"/>
              <a:cs typeface="Nanum Gothic"/>
              <a:sym typeface="Nanum Gothic"/>
            </a:endParaRPr>
          </a:p>
        </p:txBody>
      </p:sp>
      <p:sp>
        <p:nvSpPr>
          <p:cNvPr id="876" name="Google Shape;876;p69"/>
          <p:cNvSpPr/>
          <p:nvPr/>
        </p:nvSpPr>
        <p:spPr>
          <a:xfrm>
            <a:off x="4116625" y="1472750"/>
            <a:ext cx="15849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rgbClr val="FFFFFF"/>
                </a:solidFill>
                <a:latin typeface="Nanum Gothic"/>
                <a:ea typeface="Nanum Gothic"/>
                <a:cs typeface="Nanum Gothic"/>
                <a:sym typeface="Nanum Gothic"/>
              </a:rPr>
              <a:t>Data Segregation</a:t>
            </a:r>
            <a:endParaRPr b="1" sz="12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rgbClr val="FFFFFF"/>
                </a:solidFill>
                <a:latin typeface="Nanum Gothic"/>
                <a:ea typeface="Nanum Gothic"/>
                <a:cs typeface="Nanum Gothic"/>
                <a:sym typeface="Nanum Gothic"/>
              </a:rPr>
              <a:t>(데이터 분리)</a:t>
            </a:r>
            <a:endParaRPr b="1" sz="1200">
              <a:solidFill>
                <a:srgbClr val="FFFFFF"/>
              </a:solidFill>
              <a:latin typeface="Nanum Gothic"/>
              <a:ea typeface="Nanum Gothic"/>
              <a:cs typeface="Nanum Gothic"/>
              <a:sym typeface="Nanum Gothic"/>
            </a:endParaRPr>
          </a:p>
        </p:txBody>
      </p:sp>
      <p:sp>
        <p:nvSpPr>
          <p:cNvPr id="877" name="Google Shape;877;p69"/>
          <p:cNvSpPr/>
          <p:nvPr/>
        </p:nvSpPr>
        <p:spPr>
          <a:xfrm>
            <a:off x="5777225" y="3400125"/>
            <a:ext cx="1202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Selection &amp;Training</a:t>
            </a:r>
            <a:endParaRPr b="1" sz="1200">
              <a:latin typeface="Nanum Gothic"/>
              <a:ea typeface="Nanum Gothic"/>
              <a:cs typeface="Nanum Gothic"/>
              <a:sym typeface="Nanum Gothic"/>
            </a:endParaRPr>
          </a:p>
        </p:txBody>
      </p:sp>
      <p:sp>
        <p:nvSpPr>
          <p:cNvPr id="878" name="Google Shape;878;p69"/>
          <p:cNvSpPr txBox="1"/>
          <p:nvPr/>
        </p:nvSpPr>
        <p:spPr>
          <a:xfrm>
            <a:off x="509475" y="955025"/>
            <a:ext cx="3468300" cy="5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Machine Learning Pipeline(Work Flow)</a:t>
            </a:r>
            <a:endParaRPr b="1">
              <a:latin typeface="Nanum Gothic"/>
              <a:ea typeface="Nanum Gothic"/>
              <a:cs typeface="Nanum Gothic"/>
              <a:sym typeface="Nanum Gothic"/>
            </a:endParaRPr>
          </a:p>
        </p:txBody>
      </p:sp>
      <p:cxnSp>
        <p:nvCxnSpPr>
          <p:cNvPr id="879" name="Google Shape;879;p69"/>
          <p:cNvCxnSpPr>
            <a:stCxn id="873" idx="3"/>
            <a:endCxn id="874" idx="1"/>
          </p:cNvCxnSpPr>
          <p:nvPr/>
        </p:nvCxnSpPr>
        <p:spPr>
          <a:xfrm>
            <a:off x="2046650" y="1709325"/>
            <a:ext cx="211500" cy="13800"/>
          </a:xfrm>
          <a:prstGeom prst="straightConnector1">
            <a:avLst/>
          </a:prstGeom>
          <a:noFill/>
          <a:ln cap="flat" cmpd="sng" w="19050">
            <a:solidFill>
              <a:schemeClr val="dk2"/>
            </a:solidFill>
            <a:prstDash val="solid"/>
            <a:round/>
            <a:headEnd len="med" w="med" type="none"/>
            <a:tailEnd len="med" w="med" type="triangle"/>
          </a:ln>
        </p:spPr>
      </p:cxnSp>
      <p:cxnSp>
        <p:nvCxnSpPr>
          <p:cNvPr id="880" name="Google Shape;880;p69"/>
          <p:cNvCxnSpPr>
            <a:stCxn id="874" idx="3"/>
            <a:endCxn id="876" idx="1"/>
          </p:cNvCxnSpPr>
          <p:nvPr/>
        </p:nvCxnSpPr>
        <p:spPr>
          <a:xfrm>
            <a:off x="3842013" y="1723150"/>
            <a:ext cx="274500" cy="4200"/>
          </a:xfrm>
          <a:prstGeom prst="straightConnector1">
            <a:avLst/>
          </a:prstGeom>
          <a:noFill/>
          <a:ln cap="flat" cmpd="sng" w="19050">
            <a:solidFill>
              <a:schemeClr val="dk2"/>
            </a:solidFill>
            <a:prstDash val="solid"/>
            <a:round/>
            <a:headEnd len="med" w="med" type="none"/>
            <a:tailEnd len="med" w="med" type="triangle"/>
          </a:ln>
        </p:spPr>
      </p:cxnSp>
      <p:cxnSp>
        <p:nvCxnSpPr>
          <p:cNvPr id="881" name="Google Shape;881;p69"/>
          <p:cNvCxnSpPr>
            <a:stCxn id="882" idx="2"/>
            <a:endCxn id="875" idx="0"/>
          </p:cNvCxnSpPr>
          <p:nvPr/>
        </p:nvCxnSpPr>
        <p:spPr>
          <a:xfrm>
            <a:off x="8096388" y="1990875"/>
            <a:ext cx="12000" cy="1409400"/>
          </a:xfrm>
          <a:prstGeom prst="straightConnector1">
            <a:avLst/>
          </a:prstGeom>
          <a:noFill/>
          <a:ln cap="flat" cmpd="sng" w="19050">
            <a:solidFill>
              <a:schemeClr val="dk2"/>
            </a:solidFill>
            <a:prstDash val="solid"/>
            <a:round/>
            <a:headEnd len="med" w="med" type="none"/>
            <a:tailEnd len="med" w="med" type="triangle"/>
          </a:ln>
        </p:spPr>
      </p:cxnSp>
      <p:cxnSp>
        <p:nvCxnSpPr>
          <p:cNvPr id="883" name="Google Shape;883;p69"/>
          <p:cNvCxnSpPr>
            <a:stCxn id="875" idx="1"/>
            <a:endCxn id="877" idx="3"/>
          </p:cNvCxnSpPr>
          <p:nvPr/>
        </p:nvCxnSpPr>
        <p:spPr>
          <a:xfrm rot="10800000">
            <a:off x="6979438" y="3654825"/>
            <a:ext cx="336900" cy="0"/>
          </a:xfrm>
          <a:prstGeom prst="straightConnector1">
            <a:avLst/>
          </a:prstGeom>
          <a:noFill/>
          <a:ln cap="flat" cmpd="sng" w="19050">
            <a:solidFill>
              <a:schemeClr val="dk2"/>
            </a:solidFill>
            <a:prstDash val="solid"/>
            <a:round/>
            <a:headEnd len="med" w="med" type="none"/>
            <a:tailEnd len="med" w="med" type="triangle"/>
          </a:ln>
        </p:spPr>
      </p:cxnSp>
      <p:sp>
        <p:nvSpPr>
          <p:cNvPr id="884" name="Google Shape;884;p69"/>
          <p:cNvSpPr/>
          <p:nvPr/>
        </p:nvSpPr>
        <p:spPr>
          <a:xfrm>
            <a:off x="3780000"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Candidate Model Evaluate</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평가)</a:t>
            </a:r>
            <a:endParaRPr b="1" sz="1200">
              <a:latin typeface="Nanum Gothic"/>
              <a:ea typeface="Nanum Gothic"/>
              <a:cs typeface="Nanum Gothic"/>
              <a:sym typeface="Nanum Gothic"/>
            </a:endParaRPr>
          </a:p>
        </p:txBody>
      </p:sp>
      <p:cxnSp>
        <p:nvCxnSpPr>
          <p:cNvPr id="885" name="Google Shape;885;p69"/>
          <p:cNvCxnSpPr>
            <a:stCxn id="877" idx="1"/>
            <a:endCxn id="884" idx="3"/>
          </p:cNvCxnSpPr>
          <p:nvPr/>
        </p:nvCxnSpPr>
        <p:spPr>
          <a:xfrm rot="10800000">
            <a:off x="5364125" y="3654825"/>
            <a:ext cx="413100" cy="0"/>
          </a:xfrm>
          <a:prstGeom prst="straightConnector1">
            <a:avLst/>
          </a:prstGeom>
          <a:noFill/>
          <a:ln cap="flat" cmpd="sng" w="19050">
            <a:solidFill>
              <a:schemeClr val="dk2"/>
            </a:solidFill>
            <a:prstDash val="solid"/>
            <a:round/>
            <a:headEnd len="med" w="med" type="none"/>
            <a:tailEnd len="med" w="med" type="triangle"/>
          </a:ln>
        </p:spPr>
      </p:cxnSp>
      <p:sp>
        <p:nvSpPr>
          <p:cNvPr id="886" name="Google Shape;886;p69"/>
          <p:cNvSpPr/>
          <p:nvPr/>
        </p:nvSpPr>
        <p:spPr>
          <a:xfrm>
            <a:off x="2046647" y="3400125"/>
            <a:ext cx="1256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Deployment</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배포)</a:t>
            </a:r>
            <a:endParaRPr b="1" sz="1200">
              <a:latin typeface="Nanum Gothic"/>
              <a:ea typeface="Nanum Gothic"/>
              <a:cs typeface="Nanum Gothic"/>
              <a:sym typeface="Nanum Gothic"/>
            </a:endParaRPr>
          </a:p>
        </p:txBody>
      </p:sp>
      <p:cxnSp>
        <p:nvCxnSpPr>
          <p:cNvPr id="887" name="Google Shape;887;p69"/>
          <p:cNvCxnSpPr>
            <a:stCxn id="884" idx="1"/>
            <a:endCxn id="886" idx="3"/>
          </p:cNvCxnSpPr>
          <p:nvPr/>
        </p:nvCxnSpPr>
        <p:spPr>
          <a:xfrm rot="10800000">
            <a:off x="3302700" y="3654825"/>
            <a:ext cx="477300" cy="0"/>
          </a:xfrm>
          <a:prstGeom prst="straightConnector1">
            <a:avLst/>
          </a:prstGeom>
          <a:noFill/>
          <a:ln cap="flat" cmpd="sng" w="19050">
            <a:solidFill>
              <a:schemeClr val="dk2"/>
            </a:solidFill>
            <a:prstDash val="solid"/>
            <a:round/>
            <a:headEnd len="med" w="med" type="none"/>
            <a:tailEnd len="med" w="med" type="triangle"/>
          </a:ln>
        </p:spPr>
      </p:cxnSp>
      <p:sp>
        <p:nvSpPr>
          <p:cNvPr id="888" name="Google Shape;888;p69"/>
          <p:cNvSpPr/>
          <p:nvPr/>
        </p:nvSpPr>
        <p:spPr>
          <a:xfrm>
            <a:off x="462646" y="3400125"/>
            <a:ext cx="1160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Performance Monitoring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(성능 감시)</a:t>
            </a:r>
            <a:endParaRPr b="1" sz="1200">
              <a:latin typeface="Nanum Gothic"/>
              <a:ea typeface="Nanum Gothic"/>
              <a:cs typeface="Nanum Gothic"/>
              <a:sym typeface="Nanum Gothic"/>
            </a:endParaRPr>
          </a:p>
        </p:txBody>
      </p:sp>
      <p:cxnSp>
        <p:nvCxnSpPr>
          <p:cNvPr id="889" name="Google Shape;889;p69"/>
          <p:cNvCxnSpPr>
            <a:stCxn id="886" idx="1"/>
            <a:endCxn id="888" idx="3"/>
          </p:cNvCxnSpPr>
          <p:nvPr/>
        </p:nvCxnSpPr>
        <p:spPr>
          <a:xfrm rot="10800000">
            <a:off x="1622747" y="3654825"/>
            <a:ext cx="423900" cy="0"/>
          </a:xfrm>
          <a:prstGeom prst="straightConnector1">
            <a:avLst/>
          </a:prstGeom>
          <a:noFill/>
          <a:ln cap="flat" cmpd="sng" w="19050">
            <a:solidFill>
              <a:schemeClr val="dk2"/>
            </a:solidFill>
            <a:prstDash val="solid"/>
            <a:round/>
            <a:headEnd len="med" w="med" type="none"/>
            <a:tailEnd len="med" w="med" type="triangle"/>
          </a:ln>
        </p:spPr>
      </p:cxnSp>
      <p:cxnSp>
        <p:nvCxnSpPr>
          <p:cNvPr id="890" name="Google Shape;890;p69"/>
          <p:cNvCxnSpPr>
            <a:stCxn id="888" idx="0"/>
            <a:endCxn id="874" idx="2"/>
          </p:cNvCxnSpPr>
          <p:nvPr/>
        </p:nvCxnSpPr>
        <p:spPr>
          <a:xfrm flipH="1" rot="10800000">
            <a:off x="1042696" y="1977825"/>
            <a:ext cx="2007300" cy="1422300"/>
          </a:xfrm>
          <a:prstGeom prst="straightConnector1">
            <a:avLst/>
          </a:prstGeom>
          <a:noFill/>
          <a:ln cap="flat" cmpd="sng" w="19050">
            <a:solidFill>
              <a:schemeClr val="dk2"/>
            </a:solidFill>
            <a:prstDash val="dash"/>
            <a:round/>
            <a:headEnd len="med" w="med" type="none"/>
            <a:tailEnd len="med" w="med" type="triangle"/>
          </a:ln>
        </p:spPr>
      </p:cxnSp>
      <p:sp>
        <p:nvSpPr>
          <p:cNvPr id="891" name="Google Shape;891;p69"/>
          <p:cNvSpPr txBox="1"/>
          <p:nvPr/>
        </p:nvSpPr>
        <p:spPr>
          <a:xfrm rot="-1799699">
            <a:off x="1642629" y="2747510"/>
            <a:ext cx="1201982" cy="23829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892" name="Google Shape;892;p69"/>
          <p:cNvSpPr/>
          <p:nvPr/>
        </p:nvSpPr>
        <p:spPr>
          <a:xfrm>
            <a:off x="4092438" y="2309038"/>
            <a:ext cx="959100" cy="5094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rgbClr val="FFFFFF"/>
                </a:solidFill>
                <a:latin typeface="Nanum Gothic"/>
                <a:ea typeface="Nanum Gothic"/>
                <a:cs typeface="Nanum Gothic"/>
                <a:sym typeface="Nanum Gothic"/>
              </a:rPr>
              <a:t>Test Data</a:t>
            </a:r>
            <a:endParaRPr b="1" sz="1200">
              <a:solidFill>
                <a:srgbClr val="FFFFFF"/>
              </a:solidFill>
              <a:latin typeface="Nanum Gothic"/>
              <a:ea typeface="Nanum Gothic"/>
              <a:cs typeface="Nanum Gothic"/>
              <a:sym typeface="Nanum Gothic"/>
            </a:endParaRPr>
          </a:p>
        </p:txBody>
      </p:sp>
      <p:sp>
        <p:nvSpPr>
          <p:cNvPr id="893" name="Google Shape;893;p69"/>
          <p:cNvSpPr/>
          <p:nvPr/>
        </p:nvSpPr>
        <p:spPr>
          <a:xfrm>
            <a:off x="6089675" y="1455225"/>
            <a:ext cx="959100" cy="5619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rgbClr val="FFFFFF"/>
                </a:solidFill>
                <a:latin typeface="Nanum Gothic"/>
                <a:ea typeface="Nanum Gothic"/>
                <a:cs typeface="Nanum Gothic"/>
                <a:sym typeface="Nanum Gothic"/>
              </a:rPr>
              <a:t>Training</a:t>
            </a:r>
            <a:endParaRPr b="1" sz="10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rgbClr val="FFFFFF"/>
                </a:solidFill>
                <a:latin typeface="Nanum Gothic"/>
                <a:ea typeface="Nanum Gothic"/>
                <a:cs typeface="Nanum Gothic"/>
                <a:sym typeface="Nanum Gothic"/>
              </a:rPr>
              <a:t>Data</a:t>
            </a:r>
            <a:endParaRPr b="1" sz="1000">
              <a:solidFill>
                <a:srgbClr val="FFFFFF"/>
              </a:solidFill>
              <a:latin typeface="Nanum Gothic"/>
              <a:ea typeface="Nanum Gothic"/>
              <a:cs typeface="Nanum Gothic"/>
              <a:sym typeface="Nanum Gothic"/>
            </a:endParaRPr>
          </a:p>
        </p:txBody>
      </p:sp>
      <p:cxnSp>
        <p:nvCxnSpPr>
          <p:cNvPr id="894" name="Google Shape;894;p69"/>
          <p:cNvCxnSpPr>
            <a:stCxn id="876" idx="3"/>
            <a:endCxn id="893" idx="2"/>
          </p:cNvCxnSpPr>
          <p:nvPr/>
        </p:nvCxnSpPr>
        <p:spPr>
          <a:xfrm>
            <a:off x="5701525" y="1727450"/>
            <a:ext cx="388200" cy="8700"/>
          </a:xfrm>
          <a:prstGeom prst="straightConnector1">
            <a:avLst/>
          </a:prstGeom>
          <a:noFill/>
          <a:ln cap="flat" cmpd="sng" w="19050">
            <a:solidFill>
              <a:schemeClr val="dk2"/>
            </a:solidFill>
            <a:prstDash val="solid"/>
            <a:round/>
            <a:headEnd len="med" w="med" type="none"/>
            <a:tailEnd len="med" w="med" type="triangle"/>
          </a:ln>
        </p:spPr>
      </p:cxnSp>
      <p:cxnSp>
        <p:nvCxnSpPr>
          <p:cNvPr id="895" name="Google Shape;895;p69"/>
          <p:cNvCxnSpPr>
            <a:stCxn id="876" idx="2"/>
            <a:endCxn id="892" idx="0"/>
          </p:cNvCxnSpPr>
          <p:nvPr/>
        </p:nvCxnSpPr>
        <p:spPr>
          <a:xfrm flipH="1">
            <a:off x="4571875" y="1982150"/>
            <a:ext cx="337200" cy="327000"/>
          </a:xfrm>
          <a:prstGeom prst="straightConnector1">
            <a:avLst/>
          </a:prstGeom>
          <a:noFill/>
          <a:ln cap="flat" cmpd="sng" w="19050">
            <a:solidFill>
              <a:schemeClr val="dk2"/>
            </a:solidFill>
            <a:prstDash val="solid"/>
            <a:round/>
            <a:headEnd len="med" w="med" type="none"/>
            <a:tailEnd len="med" w="med" type="triangle"/>
          </a:ln>
        </p:spPr>
      </p:cxnSp>
      <p:cxnSp>
        <p:nvCxnSpPr>
          <p:cNvPr id="896" name="Google Shape;896;p69"/>
          <p:cNvCxnSpPr>
            <a:stCxn id="892" idx="4"/>
            <a:endCxn id="884" idx="0"/>
          </p:cNvCxnSpPr>
          <p:nvPr/>
        </p:nvCxnSpPr>
        <p:spPr>
          <a:xfrm>
            <a:off x="4571988" y="2818438"/>
            <a:ext cx="0" cy="581700"/>
          </a:xfrm>
          <a:prstGeom prst="straightConnector1">
            <a:avLst/>
          </a:prstGeom>
          <a:noFill/>
          <a:ln cap="flat" cmpd="sng" w="19050">
            <a:solidFill>
              <a:schemeClr val="dk2"/>
            </a:solidFill>
            <a:prstDash val="solid"/>
            <a:round/>
            <a:headEnd len="med" w="med" type="none"/>
            <a:tailEnd len="med" w="med" type="triangle"/>
          </a:ln>
        </p:spPr>
      </p:cxnSp>
      <p:cxnSp>
        <p:nvCxnSpPr>
          <p:cNvPr id="897" name="Google Shape;897;p69"/>
          <p:cNvCxnSpPr>
            <a:stCxn id="884" idx="2"/>
            <a:endCxn id="877" idx="2"/>
          </p:cNvCxnSpPr>
          <p:nvPr/>
        </p:nvCxnSpPr>
        <p:spPr>
          <a:xfrm flipH="1" rot="-5400000">
            <a:off x="5474850" y="3006675"/>
            <a:ext cx="600" cy="1806300"/>
          </a:xfrm>
          <a:prstGeom prst="bentConnector3">
            <a:avLst>
              <a:gd fmla="val 39687500" name="adj1"/>
            </a:avLst>
          </a:prstGeom>
          <a:noFill/>
          <a:ln cap="flat" cmpd="sng" w="19050">
            <a:solidFill>
              <a:schemeClr val="dk2"/>
            </a:solidFill>
            <a:prstDash val="dash"/>
            <a:round/>
            <a:headEnd len="med" w="med" type="none"/>
            <a:tailEnd len="med" w="med" type="triangle"/>
          </a:ln>
        </p:spPr>
      </p:cxnSp>
      <p:sp>
        <p:nvSpPr>
          <p:cNvPr id="898" name="Google Shape;898;p69"/>
          <p:cNvSpPr txBox="1"/>
          <p:nvPr/>
        </p:nvSpPr>
        <p:spPr>
          <a:xfrm rot="-858">
            <a:off x="4969629" y="4292224"/>
            <a:ext cx="12021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882" name="Google Shape;882;p69"/>
          <p:cNvSpPr/>
          <p:nvPr/>
        </p:nvSpPr>
        <p:spPr>
          <a:xfrm>
            <a:off x="7304388" y="148147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Exploratory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Data Analysis</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(EDA)</a:t>
            </a:r>
            <a:endParaRPr b="1" sz="1200">
              <a:latin typeface="Nanum Gothic"/>
              <a:ea typeface="Nanum Gothic"/>
              <a:cs typeface="Nanum Gothic"/>
              <a:sym typeface="Nanum Gothic"/>
            </a:endParaRPr>
          </a:p>
        </p:txBody>
      </p:sp>
      <p:cxnSp>
        <p:nvCxnSpPr>
          <p:cNvPr id="899" name="Google Shape;899;p69"/>
          <p:cNvCxnSpPr>
            <a:stCxn id="893" idx="6"/>
            <a:endCxn id="882" idx="1"/>
          </p:cNvCxnSpPr>
          <p:nvPr/>
        </p:nvCxnSpPr>
        <p:spPr>
          <a:xfrm>
            <a:off x="7048775" y="1736175"/>
            <a:ext cx="255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7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 분리</a:t>
            </a:r>
            <a:endParaRPr/>
          </a:p>
        </p:txBody>
      </p:sp>
      <p:sp>
        <p:nvSpPr>
          <p:cNvPr id="905" name="Google Shape;905;p7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06" name="Google Shape;906;p70"/>
          <p:cNvSpPr txBox="1"/>
          <p:nvPr/>
        </p:nvSpPr>
        <p:spPr>
          <a:xfrm>
            <a:off x="2406300" y="2040600"/>
            <a:ext cx="4331400" cy="10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Test Data 와 </a:t>
            </a:r>
            <a:endParaRPr b="1" sz="2400">
              <a:latin typeface="Nanum Gothic"/>
              <a:ea typeface="Nanum Gothic"/>
              <a:cs typeface="Nanum Gothic"/>
              <a:sym typeface="Nanum Gothic"/>
            </a:endParaRPr>
          </a:p>
          <a:p>
            <a:pPr indent="0" lvl="0" marL="0" rtl="0" algn="ctr">
              <a:spcBef>
                <a:spcPts val="0"/>
              </a:spcBef>
              <a:spcAft>
                <a:spcPts val="0"/>
              </a:spcAft>
              <a:buNone/>
            </a:pPr>
            <a:r>
              <a:rPr b="1" lang="ko-KR" sz="2400">
                <a:latin typeface="Nanum Gothic"/>
                <a:ea typeface="Nanum Gothic"/>
                <a:cs typeface="Nanum Gothic"/>
                <a:sym typeface="Nanum Gothic"/>
              </a:rPr>
              <a:t>Training Data의 분리</a:t>
            </a:r>
            <a:endParaRPr b="1" sz="2400">
              <a:solidFill>
                <a:srgbClr val="FF0000"/>
              </a:solidFill>
              <a:latin typeface="Nanum Gothic"/>
              <a:ea typeface="Nanum Gothic"/>
              <a:cs typeface="Nanum Gothic"/>
              <a:sym typeface="Nanum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7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 분리</a:t>
            </a:r>
            <a:endParaRPr/>
          </a:p>
        </p:txBody>
      </p:sp>
      <p:sp>
        <p:nvSpPr>
          <p:cNvPr id="912" name="Google Shape;912;p7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13" name="Google Shape;913;p71"/>
          <p:cNvSpPr txBox="1"/>
          <p:nvPr/>
        </p:nvSpPr>
        <p:spPr>
          <a:xfrm>
            <a:off x="2406300" y="1190325"/>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Why Do This?</a:t>
            </a:r>
            <a:endParaRPr b="1" sz="2400">
              <a:solidFill>
                <a:srgbClr val="FF0000"/>
              </a:solidFill>
              <a:latin typeface="Nanum Gothic"/>
              <a:ea typeface="Nanum Gothic"/>
              <a:cs typeface="Nanum Gothic"/>
              <a:sym typeface="Nanum Gothic"/>
            </a:endParaRPr>
          </a:p>
        </p:txBody>
      </p:sp>
      <p:sp>
        <p:nvSpPr>
          <p:cNvPr id="914" name="Google Shape;914;p71"/>
          <p:cNvSpPr txBox="1"/>
          <p:nvPr/>
        </p:nvSpPr>
        <p:spPr>
          <a:xfrm>
            <a:off x="2367750" y="1869825"/>
            <a:ext cx="4408500" cy="10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solidFill>
                  <a:srgbClr val="0000FF"/>
                </a:solidFill>
                <a:latin typeface="Nanum Gothic"/>
                <a:ea typeface="Nanum Gothic"/>
                <a:cs typeface="Nanum Gothic"/>
                <a:sym typeface="Nanum Gothic"/>
              </a:rPr>
              <a:t>평가를 위함(</a:t>
            </a:r>
            <a:r>
              <a:rPr b="1" lang="ko-KR" sz="1700">
                <a:solidFill>
                  <a:srgbClr val="0000FF"/>
                </a:solidFill>
                <a:latin typeface="Nanum Gothic"/>
                <a:ea typeface="Nanum Gothic"/>
                <a:cs typeface="Nanum Gothic"/>
                <a:sym typeface="Nanum Gothic"/>
              </a:rPr>
              <a:t>“머신러닝이 잘 되었나?”)</a:t>
            </a:r>
            <a:endParaRPr b="1" sz="1700">
              <a:solidFill>
                <a:srgbClr val="0000FF"/>
              </a:solidFill>
              <a:latin typeface="Nanum Gothic"/>
              <a:ea typeface="Nanum Gothic"/>
              <a:cs typeface="Nanum Gothic"/>
              <a:sym typeface="Nanum Gothic"/>
            </a:endParaRPr>
          </a:p>
          <a:p>
            <a:pPr indent="0" lvl="0" marL="0" rtl="0" algn="ctr">
              <a:spcBef>
                <a:spcPts val="0"/>
              </a:spcBef>
              <a:spcAft>
                <a:spcPts val="0"/>
              </a:spcAft>
              <a:buNone/>
            </a:pPr>
            <a:r>
              <a:t/>
            </a:r>
            <a:endParaRPr b="1" sz="1700">
              <a:solidFill>
                <a:srgbClr val="0000FF"/>
              </a:solidFill>
              <a:latin typeface="Nanum Gothic"/>
              <a:ea typeface="Nanum Gothic"/>
              <a:cs typeface="Nanum Gothic"/>
              <a:sym typeface="Nanum Gothic"/>
            </a:endParaRPr>
          </a:p>
          <a:p>
            <a:pPr indent="-336550" lvl="0" marL="457200" rtl="0" algn="ctr">
              <a:spcBef>
                <a:spcPts val="0"/>
              </a:spcBef>
              <a:spcAft>
                <a:spcPts val="0"/>
              </a:spcAft>
              <a:buClr>
                <a:srgbClr val="0000FF"/>
              </a:buClr>
              <a:buSzPts val="1700"/>
              <a:buFont typeface="Nanum Gothic"/>
              <a:buChar char="-"/>
            </a:pPr>
            <a:r>
              <a:rPr b="1" lang="ko-KR" sz="1700">
                <a:solidFill>
                  <a:srgbClr val="0000FF"/>
                </a:solidFill>
                <a:latin typeface="Nanum Gothic"/>
                <a:ea typeface="Nanum Gothic"/>
                <a:cs typeface="Nanum Gothic"/>
                <a:sym typeface="Nanum Gothic"/>
              </a:rPr>
              <a:t>Overfitting 경계 → 일반화</a:t>
            </a:r>
            <a:endParaRPr b="1" sz="1700">
              <a:solidFill>
                <a:srgbClr val="0000FF"/>
              </a:solidFill>
              <a:latin typeface="Nanum Gothic"/>
              <a:ea typeface="Nanum Gothic"/>
              <a:cs typeface="Nanum Gothic"/>
              <a:sym typeface="Nanum Gothic"/>
            </a:endParaRPr>
          </a:p>
        </p:txBody>
      </p:sp>
      <p:sp>
        <p:nvSpPr>
          <p:cNvPr id="915" name="Google Shape;915;p71"/>
          <p:cNvSpPr txBox="1"/>
          <p:nvPr/>
        </p:nvSpPr>
        <p:spPr>
          <a:xfrm>
            <a:off x="2406300" y="29980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Why Do Now?</a:t>
            </a:r>
            <a:endParaRPr b="1" sz="2400">
              <a:solidFill>
                <a:srgbClr val="FF0000"/>
              </a:solidFill>
              <a:latin typeface="Nanum Gothic"/>
              <a:ea typeface="Nanum Gothic"/>
              <a:cs typeface="Nanum Gothic"/>
              <a:sym typeface="Nanum Gothic"/>
            </a:endParaRPr>
          </a:p>
        </p:txBody>
      </p:sp>
      <p:sp>
        <p:nvSpPr>
          <p:cNvPr id="916" name="Google Shape;916;p71"/>
          <p:cNvSpPr txBox="1"/>
          <p:nvPr/>
        </p:nvSpPr>
        <p:spPr>
          <a:xfrm>
            <a:off x="1991525" y="3677550"/>
            <a:ext cx="5160900" cy="10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solidFill>
                  <a:srgbClr val="0000FF"/>
                </a:solidFill>
                <a:latin typeface="Nanum Gothic"/>
                <a:ea typeface="Nanum Gothic"/>
                <a:cs typeface="Nanum Gothic"/>
                <a:sym typeface="Nanum Gothic"/>
              </a:rPr>
              <a:t>사용자의 Model 선택 편견을 줄이기 위해</a:t>
            </a:r>
            <a:endParaRPr b="1" sz="1700">
              <a:solidFill>
                <a:srgbClr val="0000FF"/>
              </a:solidFill>
              <a:latin typeface="Nanum Gothic"/>
              <a:ea typeface="Nanum Gothic"/>
              <a:cs typeface="Nanum Gothic"/>
              <a:sym typeface="Nanum Gothic"/>
            </a:endParaRPr>
          </a:p>
          <a:p>
            <a:pPr indent="0" lvl="0" marL="0" rtl="0" algn="ctr">
              <a:spcBef>
                <a:spcPts val="0"/>
              </a:spcBef>
              <a:spcAft>
                <a:spcPts val="0"/>
              </a:spcAft>
              <a:buNone/>
            </a:pPr>
            <a:r>
              <a:t/>
            </a:r>
            <a:endParaRPr b="1" sz="1700">
              <a:solidFill>
                <a:srgbClr val="0000FF"/>
              </a:solidFill>
              <a:latin typeface="Nanum Gothic"/>
              <a:ea typeface="Nanum Gothic"/>
              <a:cs typeface="Nanum Gothic"/>
              <a:sym typeface="Nanum Gothic"/>
            </a:endParaRPr>
          </a:p>
          <a:p>
            <a:pPr indent="0" lvl="0" marL="0" rtl="0" algn="ctr">
              <a:spcBef>
                <a:spcPts val="0"/>
              </a:spcBef>
              <a:spcAft>
                <a:spcPts val="0"/>
              </a:spcAft>
              <a:buNone/>
            </a:pPr>
            <a:r>
              <a:rPr b="1" lang="ko-KR" sz="1700">
                <a:solidFill>
                  <a:srgbClr val="0000FF"/>
                </a:solidFill>
                <a:latin typeface="Nanum Gothic"/>
                <a:ea typeface="Nanum Gothic"/>
                <a:cs typeface="Nanum Gothic"/>
                <a:sym typeface="Nanum Gothic"/>
              </a:rPr>
              <a:t>테스트 세트의 패턴의 속아 Model 선택 가능성</a:t>
            </a:r>
            <a:endParaRPr b="1" sz="1700">
              <a:solidFill>
                <a:srgbClr val="0000FF"/>
              </a:solidFill>
              <a:latin typeface="Nanum Gothic"/>
              <a:ea typeface="Nanum Gothic"/>
              <a:cs typeface="Nanum Gothic"/>
              <a:sym typeface="Nanum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7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 분리</a:t>
            </a:r>
            <a:endParaRPr/>
          </a:p>
        </p:txBody>
      </p:sp>
      <p:sp>
        <p:nvSpPr>
          <p:cNvPr id="922" name="Google Shape;922;p7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23" name="Google Shape;923;p72"/>
          <p:cNvSpPr txBox="1"/>
          <p:nvPr/>
        </p:nvSpPr>
        <p:spPr>
          <a:xfrm>
            <a:off x="2406300" y="1342725"/>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70 Vs 30</a:t>
            </a:r>
            <a:endParaRPr b="1" sz="2400">
              <a:solidFill>
                <a:srgbClr val="FF0000"/>
              </a:solidFill>
              <a:latin typeface="Nanum Gothic"/>
              <a:ea typeface="Nanum Gothic"/>
              <a:cs typeface="Nanum Gothic"/>
              <a:sym typeface="Nanum Gothic"/>
            </a:endParaRPr>
          </a:p>
        </p:txBody>
      </p:sp>
      <p:sp>
        <p:nvSpPr>
          <p:cNvPr id="924" name="Google Shape;924;p72"/>
          <p:cNvSpPr txBox="1"/>
          <p:nvPr/>
        </p:nvSpPr>
        <p:spPr>
          <a:xfrm>
            <a:off x="2406300" y="29980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80 Vs 20</a:t>
            </a:r>
            <a:endParaRPr b="1" sz="2400">
              <a:solidFill>
                <a:srgbClr val="FF0000"/>
              </a:solidFill>
              <a:latin typeface="Nanum Gothic"/>
              <a:ea typeface="Nanum Gothic"/>
              <a:cs typeface="Nanum Gothic"/>
              <a:sym typeface="Nanum Gothic"/>
            </a:endParaRPr>
          </a:p>
        </p:txBody>
      </p:sp>
      <p:sp>
        <p:nvSpPr>
          <p:cNvPr id="925" name="Google Shape;925;p72"/>
          <p:cNvSpPr txBox="1"/>
          <p:nvPr/>
        </p:nvSpPr>
        <p:spPr>
          <a:xfrm>
            <a:off x="2367725" y="2238150"/>
            <a:ext cx="44085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300">
                <a:solidFill>
                  <a:srgbClr val="0000FF"/>
                </a:solidFill>
                <a:latin typeface="Nanum Gothic"/>
                <a:ea typeface="Nanum Gothic"/>
                <a:cs typeface="Nanum Gothic"/>
                <a:sym typeface="Nanum Gothic"/>
              </a:rPr>
              <a:t>OR</a:t>
            </a:r>
            <a:endParaRPr b="1" sz="2300">
              <a:solidFill>
                <a:srgbClr val="0000FF"/>
              </a:solidFill>
              <a:latin typeface="Nanum Gothic"/>
              <a:ea typeface="Nanum Gothic"/>
              <a:cs typeface="Nanum Gothic"/>
              <a:sym typeface="Nanum Gothic"/>
            </a:endParaRPr>
          </a:p>
        </p:txBody>
      </p:sp>
      <p:sp>
        <p:nvSpPr>
          <p:cNvPr id="926" name="Google Shape;926;p72"/>
          <p:cNvSpPr/>
          <p:nvPr/>
        </p:nvSpPr>
        <p:spPr>
          <a:xfrm>
            <a:off x="550750" y="1538350"/>
            <a:ext cx="2399700" cy="20358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800">
                <a:solidFill>
                  <a:srgbClr val="FFFFFF"/>
                </a:solidFill>
                <a:latin typeface="Nanum Gothic"/>
                <a:ea typeface="Nanum Gothic"/>
                <a:cs typeface="Nanum Gothic"/>
                <a:sym typeface="Nanum Gothic"/>
              </a:rPr>
              <a:t>Training</a:t>
            </a:r>
            <a:endParaRPr b="1" sz="28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2800">
                <a:solidFill>
                  <a:srgbClr val="FFFFFF"/>
                </a:solidFill>
                <a:latin typeface="Nanum Gothic"/>
                <a:ea typeface="Nanum Gothic"/>
                <a:cs typeface="Nanum Gothic"/>
                <a:sym typeface="Nanum Gothic"/>
              </a:rPr>
              <a:t>Data</a:t>
            </a:r>
            <a:endParaRPr b="1" sz="2800">
              <a:solidFill>
                <a:srgbClr val="FFFFFF"/>
              </a:solidFill>
              <a:latin typeface="Nanum Gothic"/>
              <a:ea typeface="Nanum Gothic"/>
              <a:cs typeface="Nanum Gothic"/>
              <a:sym typeface="Nanum Gothic"/>
            </a:endParaRPr>
          </a:p>
        </p:txBody>
      </p:sp>
      <p:sp>
        <p:nvSpPr>
          <p:cNvPr id="927" name="Google Shape;927;p72"/>
          <p:cNvSpPr/>
          <p:nvPr/>
        </p:nvSpPr>
        <p:spPr>
          <a:xfrm>
            <a:off x="6028625" y="1538350"/>
            <a:ext cx="2399700" cy="20358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2800">
                <a:solidFill>
                  <a:srgbClr val="FFFFFF"/>
                </a:solidFill>
                <a:latin typeface="Nanum Gothic"/>
                <a:ea typeface="Nanum Gothic"/>
                <a:cs typeface="Nanum Gothic"/>
                <a:sym typeface="Nanum Gothic"/>
              </a:rPr>
              <a:t>Test</a:t>
            </a:r>
            <a:endParaRPr b="1" sz="28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2800">
                <a:solidFill>
                  <a:srgbClr val="FFFFFF"/>
                </a:solidFill>
                <a:latin typeface="Nanum Gothic"/>
                <a:ea typeface="Nanum Gothic"/>
                <a:cs typeface="Nanum Gothic"/>
                <a:sym typeface="Nanum Gothic"/>
              </a:rPr>
              <a:t>Data</a:t>
            </a:r>
            <a:endParaRPr b="1" sz="2800">
              <a:solidFill>
                <a:srgbClr val="FFFFFF"/>
              </a:solidFill>
              <a:latin typeface="Nanum Gothic"/>
              <a:ea typeface="Nanum Gothic"/>
              <a:cs typeface="Nanum Gothic"/>
              <a:sym typeface="Nanum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7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Method</a:t>
            </a:r>
            <a:endParaRPr/>
          </a:p>
        </p:txBody>
      </p:sp>
      <p:sp>
        <p:nvSpPr>
          <p:cNvPr id="933" name="Google Shape;933;p7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34" name="Google Shape;934;p73"/>
          <p:cNvSpPr txBox="1"/>
          <p:nvPr/>
        </p:nvSpPr>
        <p:spPr>
          <a:xfrm>
            <a:off x="4644050" y="1915750"/>
            <a:ext cx="4250100" cy="9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500">
                <a:latin typeface="Nanum Gothic"/>
                <a:ea typeface="Nanum Gothic"/>
                <a:cs typeface="Nanum Gothic"/>
                <a:sym typeface="Nanum Gothic"/>
              </a:rPr>
              <a:t>Stratified Sampling</a:t>
            </a:r>
            <a:endParaRPr sz="2500">
              <a:latin typeface="Nanum Gothic"/>
              <a:ea typeface="Nanum Gothic"/>
              <a:cs typeface="Nanum Gothic"/>
              <a:sym typeface="Nanum Gothic"/>
            </a:endParaRPr>
          </a:p>
          <a:p>
            <a:pPr indent="0" lvl="0" marL="0" rtl="0" algn="ctr">
              <a:spcBef>
                <a:spcPts val="0"/>
              </a:spcBef>
              <a:spcAft>
                <a:spcPts val="0"/>
              </a:spcAft>
              <a:buNone/>
            </a:pPr>
            <a:r>
              <a:rPr lang="ko-KR" sz="2500">
                <a:latin typeface="Nanum Gothic"/>
                <a:ea typeface="Nanum Gothic"/>
                <a:cs typeface="Nanum Gothic"/>
                <a:sym typeface="Nanum Gothic"/>
              </a:rPr>
              <a:t>층화(계층)적 분리</a:t>
            </a:r>
            <a:endParaRPr sz="2500">
              <a:latin typeface="Nanum Gothic"/>
              <a:ea typeface="Nanum Gothic"/>
              <a:cs typeface="Nanum Gothic"/>
              <a:sym typeface="Nanum Gothic"/>
            </a:endParaRPr>
          </a:p>
        </p:txBody>
      </p:sp>
      <p:sp>
        <p:nvSpPr>
          <p:cNvPr id="935" name="Google Shape;935;p73"/>
          <p:cNvSpPr txBox="1"/>
          <p:nvPr/>
        </p:nvSpPr>
        <p:spPr>
          <a:xfrm>
            <a:off x="383475" y="1915750"/>
            <a:ext cx="3000000" cy="109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ko-KR" sz="2500">
                <a:latin typeface="Nanum Gothic"/>
                <a:ea typeface="Nanum Gothic"/>
                <a:cs typeface="Nanum Gothic"/>
                <a:sym typeface="Nanum Gothic"/>
              </a:rPr>
              <a:t>Random Sampling </a:t>
            </a:r>
            <a:endParaRPr sz="2500">
              <a:latin typeface="Nanum Gothic"/>
              <a:ea typeface="Nanum Gothic"/>
              <a:cs typeface="Nanum Gothic"/>
              <a:sym typeface="Nanum Gothic"/>
            </a:endParaRPr>
          </a:p>
          <a:p>
            <a:pPr indent="0" lvl="0" marL="0" marR="0" rtl="0" algn="ctr">
              <a:lnSpc>
                <a:spcPct val="100000"/>
              </a:lnSpc>
              <a:spcBef>
                <a:spcPts val="0"/>
              </a:spcBef>
              <a:spcAft>
                <a:spcPts val="0"/>
              </a:spcAft>
              <a:buNone/>
            </a:pPr>
            <a:r>
              <a:rPr lang="ko-KR" sz="2500">
                <a:latin typeface="Nanum Gothic"/>
                <a:ea typeface="Nanum Gothic"/>
                <a:cs typeface="Nanum Gothic"/>
                <a:sym typeface="Nanum Gothic"/>
              </a:rPr>
              <a:t>무작위 분리</a:t>
            </a:r>
            <a:endParaRPr sz="2500">
              <a:latin typeface="Nanum Gothic"/>
              <a:ea typeface="Nanum Gothic"/>
              <a:cs typeface="Nanum Gothic"/>
              <a:sym typeface="Nanum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7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100000"/>
              </a:lnSpc>
              <a:spcBef>
                <a:spcPts val="0"/>
              </a:spcBef>
              <a:spcAft>
                <a:spcPts val="0"/>
              </a:spcAft>
              <a:buClr>
                <a:schemeClr val="dk1"/>
              </a:buClr>
              <a:buSzPts val="1100"/>
              <a:buFont typeface="Arial"/>
              <a:buNone/>
            </a:pPr>
            <a:r>
              <a:rPr lang="ko-KR" sz="2500"/>
              <a:t>Stratified Sampling</a:t>
            </a:r>
            <a:endParaRPr/>
          </a:p>
        </p:txBody>
      </p:sp>
      <p:sp>
        <p:nvSpPr>
          <p:cNvPr id="941" name="Google Shape;941;p7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42" name="Google Shape;942;p74"/>
          <p:cNvSpPr txBox="1"/>
          <p:nvPr/>
        </p:nvSpPr>
        <p:spPr>
          <a:xfrm>
            <a:off x="2402225" y="1246850"/>
            <a:ext cx="5674500" cy="3527700"/>
          </a:xfrm>
          <a:prstGeom prst="rect">
            <a:avLst/>
          </a:prstGeom>
          <a:noFill/>
          <a:ln>
            <a:noFill/>
          </a:ln>
        </p:spPr>
        <p:txBody>
          <a:bodyPr anchorCtr="0" anchor="t" bIns="91425" lIns="91425" spcFirstLastPara="1" rIns="91425" wrap="square" tIns="91425">
            <a:noAutofit/>
          </a:bodyPr>
          <a:lstStyle/>
          <a:p>
            <a:pPr indent="-409575" lvl="0" marL="685800" rtl="0" algn="l">
              <a:lnSpc>
                <a:spcPct val="115000"/>
              </a:lnSpc>
              <a:spcBef>
                <a:spcPts val="600"/>
              </a:spcBef>
              <a:spcAft>
                <a:spcPts val="0"/>
              </a:spcAft>
              <a:buClr>
                <a:srgbClr val="222222"/>
              </a:buClr>
              <a:buSzPts val="2850"/>
              <a:buChar char="●"/>
            </a:pPr>
            <a:r>
              <a:rPr lang="ko-KR" sz="2850">
                <a:solidFill>
                  <a:srgbClr val="222222"/>
                </a:solidFill>
              </a:rPr>
              <a:t>male, full-time: 90</a:t>
            </a:r>
            <a:endParaRPr sz="2850">
              <a:solidFill>
                <a:srgbClr val="222222"/>
              </a:solidFill>
            </a:endParaRPr>
          </a:p>
          <a:p>
            <a:pPr indent="-409575" lvl="0" marL="685800" rtl="0" algn="l">
              <a:lnSpc>
                <a:spcPct val="115000"/>
              </a:lnSpc>
              <a:spcBef>
                <a:spcPts val="0"/>
              </a:spcBef>
              <a:spcAft>
                <a:spcPts val="0"/>
              </a:spcAft>
              <a:buClr>
                <a:srgbClr val="222222"/>
              </a:buClr>
              <a:buSzPts val="2850"/>
              <a:buChar char="●"/>
            </a:pPr>
            <a:r>
              <a:rPr lang="ko-KR" sz="2850">
                <a:solidFill>
                  <a:srgbClr val="222222"/>
                </a:solidFill>
              </a:rPr>
              <a:t>male, part-time: 18</a:t>
            </a:r>
            <a:endParaRPr sz="2850">
              <a:solidFill>
                <a:srgbClr val="222222"/>
              </a:solidFill>
            </a:endParaRPr>
          </a:p>
          <a:p>
            <a:pPr indent="-409575" lvl="0" marL="685800" rtl="0" algn="l">
              <a:lnSpc>
                <a:spcPct val="115000"/>
              </a:lnSpc>
              <a:spcBef>
                <a:spcPts val="0"/>
              </a:spcBef>
              <a:spcAft>
                <a:spcPts val="0"/>
              </a:spcAft>
              <a:buClr>
                <a:srgbClr val="222222"/>
              </a:buClr>
              <a:buSzPts val="2850"/>
              <a:buChar char="●"/>
            </a:pPr>
            <a:r>
              <a:rPr lang="ko-KR" sz="2850">
                <a:solidFill>
                  <a:srgbClr val="222222"/>
                </a:solidFill>
              </a:rPr>
              <a:t>female, full-time: 9</a:t>
            </a:r>
            <a:endParaRPr sz="2850">
              <a:solidFill>
                <a:srgbClr val="222222"/>
              </a:solidFill>
            </a:endParaRPr>
          </a:p>
          <a:p>
            <a:pPr indent="-409575" lvl="0" marL="685800" rtl="0" algn="l">
              <a:lnSpc>
                <a:spcPct val="115000"/>
              </a:lnSpc>
              <a:spcBef>
                <a:spcPts val="0"/>
              </a:spcBef>
              <a:spcAft>
                <a:spcPts val="0"/>
              </a:spcAft>
              <a:buClr>
                <a:srgbClr val="222222"/>
              </a:buClr>
              <a:buSzPts val="2850"/>
              <a:buChar char="●"/>
            </a:pPr>
            <a:r>
              <a:rPr lang="ko-KR" sz="2850">
                <a:solidFill>
                  <a:srgbClr val="222222"/>
                </a:solidFill>
              </a:rPr>
              <a:t>female, part-time: 63</a:t>
            </a:r>
            <a:endParaRPr sz="2850">
              <a:solidFill>
                <a:srgbClr val="222222"/>
              </a:solidFill>
            </a:endParaRPr>
          </a:p>
          <a:p>
            <a:pPr indent="-409575" lvl="0" marL="685800" rtl="0" algn="l">
              <a:lnSpc>
                <a:spcPct val="115000"/>
              </a:lnSpc>
              <a:spcBef>
                <a:spcPts val="0"/>
              </a:spcBef>
              <a:spcAft>
                <a:spcPts val="0"/>
              </a:spcAft>
              <a:buClr>
                <a:srgbClr val="222222"/>
              </a:buClr>
              <a:buSzPts val="2850"/>
              <a:buChar char="●"/>
            </a:pPr>
            <a:r>
              <a:rPr lang="ko-KR" sz="2850">
                <a:solidFill>
                  <a:srgbClr val="222222"/>
                </a:solidFill>
              </a:rPr>
              <a:t>total: 180</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88" name="Google Shape;88;p1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89" name="Google Shape;89;p12"/>
          <p:cNvSpPr txBox="1"/>
          <p:nvPr/>
        </p:nvSpPr>
        <p:spPr>
          <a:xfrm>
            <a:off x="461349" y="1023125"/>
            <a:ext cx="22743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a:t>
            </a:r>
            <a:endParaRPr b="1" sz="1800">
              <a:latin typeface="Nanum Gothic"/>
              <a:ea typeface="Nanum Gothic"/>
              <a:cs typeface="Nanum Gothic"/>
              <a:sym typeface="Nanum Gothic"/>
            </a:endParaRPr>
          </a:p>
        </p:txBody>
      </p:sp>
      <p:sp>
        <p:nvSpPr>
          <p:cNvPr id="90" name="Google Shape;90;p12"/>
          <p:cNvSpPr txBox="1"/>
          <p:nvPr/>
        </p:nvSpPr>
        <p:spPr>
          <a:xfrm>
            <a:off x="461350" y="1506475"/>
            <a:ext cx="84540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rgbClr val="222222"/>
                </a:solidFill>
                <a:highlight>
                  <a:srgbClr val="FFFFFF"/>
                </a:highlight>
                <a:latin typeface="Nanum Gothic"/>
                <a:ea typeface="Nanum Gothic"/>
                <a:cs typeface="Nanum Gothic"/>
                <a:sym typeface="Nanum Gothic"/>
              </a:rPr>
              <a:t>너도 나도 데이터 중요하다는 말 많이 하는데,,</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t/>
            </a:r>
            <a:endParaRPr>
              <a:solidFill>
                <a:srgbClr val="222222"/>
              </a:solidFill>
              <a:highlight>
                <a:srgbClr val="FFFFFF"/>
              </a:highlight>
              <a:latin typeface="Nanum Gothic"/>
              <a:ea typeface="Nanum Gothic"/>
              <a:cs typeface="Nanum Gothic"/>
              <a:sym typeface="Nanum Gothic"/>
            </a:endParaRPr>
          </a:p>
        </p:txBody>
      </p:sp>
      <p:sp>
        <p:nvSpPr>
          <p:cNvPr id="91" name="Google Shape;91;p12"/>
          <p:cNvSpPr txBox="1"/>
          <p:nvPr/>
        </p:nvSpPr>
        <p:spPr>
          <a:xfrm>
            <a:off x="433425" y="2372975"/>
            <a:ext cx="40890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Q) 데이터는 왜 중요해?</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A) 의미있게 활용하기 위해서 중요해.</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Q) 어떻게 의미있게 활용할 수 있어?</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rPr b="1" lang="ko-KR" sz="1800">
                <a:solidFill>
                  <a:srgbClr val="222222"/>
                </a:solidFill>
                <a:highlight>
                  <a:schemeClr val="lt1"/>
                </a:highlight>
                <a:latin typeface="Nanum Gothic"/>
                <a:ea typeface="Nanum Gothic"/>
                <a:cs typeface="Nanum Gothic"/>
                <a:sym typeface="Nanum Gothic"/>
              </a:rPr>
              <a:t>A) 데이터에서 의미를 찾아야지.</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a:p>
            <a:pPr indent="0" lvl="0" marL="0" rtl="0" algn="l">
              <a:spcBef>
                <a:spcPts val="0"/>
              </a:spcBef>
              <a:spcAft>
                <a:spcPts val="0"/>
              </a:spcAft>
              <a:buNone/>
            </a:pPr>
            <a:r>
              <a:t/>
            </a:r>
            <a:endParaRPr b="1" sz="1800">
              <a:solidFill>
                <a:srgbClr val="222222"/>
              </a:solidFill>
              <a:highlight>
                <a:schemeClr val="lt1"/>
              </a:highlight>
              <a:latin typeface="Nanum Gothic"/>
              <a:ea typeface="Nanum Gothic"/>
              <a:cs typeface="Nanum Gothic"/>
              <a:sym typeface="Nanum Gothic"/>
            </a:endParaRPr>
          </a:p>
        </p:txBody>
      </p:sp>
      <p:sp>
        <p:nvSpPr>
          <p:cNvPr id="92" name="Google Shape;92;p12"/>
          <p:cNvSpPr/>
          <p:nvPr/>
        </p:nvSpPr>
        <p:spPr>
          <a:xfrm>
            <a:off x="4380175" y="30283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nvSpPr>
        <p:spPr>
          <a:xfrm>
            <a:off x="4941850" y="2296775"/>
            <a:ext cx="4089000" cy="22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solidFill>
                  <a:srgbClr val="0000FF"/>
                </a:solidFill>
                <a:highlight>
                  <a:schemeClr val="lt1"/>
                </a:highlight>
                <a:latin typeface="Nanum Gothic"/>
                <a:ea typeface="Nanum Gothic"/>
                <a:cs typeface="Nanum Gothic"/>
                <a:sym typeface="Nanum Gothic"/>
              </a:rPr>
              <a:t>머신러닝은</a:t>
            </a:r>
            <a:endParaRPr b="1" sz="1800">
              <a:solidFill>
                <a:srgbClr val="0000FF"/>
              </a:solidFill>
              <a:highlight>
                <a:schemeClr val="lt1"/>
              </a:highlight>
              <a:latin typeface="Nanum Gothic"/>
              <a:ea typeface="Nanum Gothic"/>
              <a:cs typeface="Nanum Gothic"/>
              <a:sym typeface="Nanum Gothic"/>
            </a:endParaRPr>
          </a:p>
          <a:p>
            <a:pPr indent="0" lvl="0" marL="0" rtl="0" algn="ctr">
              <a:spcBef>
                <a:spcPts val="0"/>
              </a:spcBef>
              <a:spcAft>
                <a:spcPts val="0"/>
              </a:spcAft>
              <a:buNone/>
            </a:pPr>
            <a:r>
              <a:rPr b="1" lang="ko-KR" sz="1800">
                <a:solidFill>
                  <a:srgbClr val="0000FF"/>
                </a:solidFill>
                <a:highlight>
                  <a:schemeClr val="lt1"/>
                </a:highlight>
                <a:latin typeface="Nanum Gothic"/>
                <a:ea typeface="Nanum Gothic"/>
                <a:cs typeface="Nanum Gothic"/>
                <a:sym typeface="Nanum Gothic"/>
              </a:rPr>
              <a:t>데이터에서 의미를 찾</a:t>
            </a:r>
            <a:r>
              <a:rPr b="1" lang="ko-KR" sz="1800">
                <a:solidFill>
                  <a:srgbClr val="0000FF"/>
                </a:solidFill>
                <a:highlight>
                  <a:schemeClr val="lt1"/>
                </a:highlight>
                <a:latin typeface="Nanum Gothic"/>
                <a:ea typeface="Nanum Gothic"/>
                <a:cs typeface="Nanum Gothic"/>
                <a:sym typeface="Nanum Gothic"/>
              </a:rPr>
              <a:t>고 </a:t>
            </a:r>
            <a:endParaRPr b="1" sz="1800">
              <a:solidFill>
                <a:srgbClr val="0000FF"/>
              </a:solidFill>
              <a:highlight>
                <a:schemeClr val="lt1"/>
              </a:highlight>
              <a:latin typeface="Nanum Gothic"/>
              <a:ea typeface="Nanum Gothic"/>
              <a:cs typeface="Nanum Gothic"/>
              <a:sym typeface="Nanum Gothic"/>
            </a:endParaRPr>
          </a:p>
          <a:p>
            <a:pPr indent="0" lvl="0" marL="0" rtl="0" algn="ctr">
              <a:spcBef>
                <a:spcPts val="0"/>
              </a:spcBef>
              <a:spcAft>
                <a:spcPts val="0"/>
              </a:spcAft>
              <a:buNone/>
            </a:pPr>
            <a:r>
              <a:rPr b="1" lang="ko-KR" sz="1800">
                <a:solidFill>
                  <a:srgbClr val="0000FF"/>
                </a:solidFill>
                <a:highlight>
                  <a:schemeClr val="lt1"/>
                </a:highlight>
                <a:latin typeface="Nanum Gothic"/>
                <a:ea typeface="Nanum Gothic"/>
                <a:cs typeface="Nanum Gothic"/>
                <a:sym typeface="Nanum Gothic"/>
              </a:rPr>
              <a:t>활용하는 것!</a:t>
            </a:r>
            <a:endParaRPr b="1" sz="1800">
              <a:solidFill>
                <a:srgbClr val="0000FF"/>
              </a:solidFill>
              <a:highlight>
                <a:schemeClr val="lt1"/>
              </a:highlight>
              <a:latin typeface="Nanum Gothic"/>
              <a:ea typeface="Nanum Gothic"/>
              <a:cs typeface="Nanum Gothic"/>
              <a:sym typeface="Nanum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7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100000"/>
              </a:lnSpc>
              <a:spcBef>
                <a:spcPts val="0"/>
              </a:spcBef>
              <a:spcAft>
                <a:spcPts val="0"/>
              </a:spcAft>
              <a:buClr>
                <a:schemeClr val="dk1"/>
              </a:buClr>
              <a:buSzPts val="1100"/>
              <a:buNone/>
            </a:pPr>
            <a:r>
              <a:rPr lang="ko-KR" sz="2500"/>
              <a:t>Stratified Sampling</a:t>
            </a:r>
            <a:endParaRPr/>
          </a:p>
        </p:txBody>
      </p:sp>
      <p:sp>
        <p:nvSpPr>
          <p:cNvPr id="948" name="Google Shape;948;p7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49" name="Google Shape;949;p75"/>
          <p:cNvSpPr txBox="1"/>
          <p:nvPr/>
        </p:nvSpPr>
        <p:spPr>
          <a:xfrm>
            <a:off x="1347350" y="1246850"/>
            <a:ext cx="7277700" cy="3527700"/>
          </a:xfrm>
          <a:prstGeom prst="rect">
            <a:avLst/>
          </a:prstGeom>
          <a:noFill/>
          <a:ln>
            <a:noFill/>
          </a:ln>
        </p:spPr>
        <p:txBody>
          <a:bodyPr anchorCtr="0" anchor="t" bIns="91425" lIns="91425" spcFirstLastPara="1" rIns="91425" wrap="square" tIns="91425">
            <a:noAutofit/>
          </a:bodyPr>
          <a:lstStyle/>
          <a:p>
            <a:pPr indent="-409575" lvl="0" marL="457200" rtl="0" algn="l">
              <a:lnSpc>
                <a:spcPct val="115000"/>
              </a:lnSpc>
              <a:spcBef>
                <a:spcPts val="600"/>
              </a:spcBef>
              <a:spcAft>
                <a:spcPts val="0"/>
              </a:spcAft>
              <a:buClr>
                <a:srgbClr val="222222"/>
              </a:buClr>
              <a:buSzPts val="2850"/>
              <a:buChar char="●"/>
            </a:pPr>
            <a:r>
              <a:rPr lang="ko-KR" sz="2850">
                <a:solidFill>
                  <a:srgbClr val="222222"/>
                </a:solidFill>
              </a:rPr>
              <a:t>% male, full-time = 90 ÷ 180 = 50%</a:t>
            </a:r>
            <a:endParaRPr sz="2850">
              <a:solidFill>
                <a:srgbClr val="222222"/>
              </a:solidFill>
            </a:endParaRPr>
          </a:p>
          <a:p>
            <a:pPr indent="-409575" lvl="0" marL="457200" rtl="0" algn="l">
              <a:lnSpc>
                <a:spcPct val="115000"/>
              </a:lnSpc>
              <a:spcBef>
                <a:spcPts val="0"/>
              </a:spcBef>
              <a:spcAft>
                <a:spcPts val="0"/>
              </a:spcAft>
              <a:buClr>
                <a:srgbClr val="222222"/>
              </a:buClr>
              <a:buSzPts val="2850"/>
              <a:buChar char="●"/>
            </a:pPr>
            <a:r>
              <a:rPr lang="ko-KR" sz="2850">
                <a:solidFill>
                  <a:srgbClr val="222222"/>
                </a:solidFill>
              </a:rPr>
              <a:t>% male, part-time = 18 ÷ 180 = 10%</a:t>
            </a:r>
            <a:endParaRPr sz="2850">
              <a:solidFill>
                <a:srgbClr val="222222"/>
              </a:solidFill>
            </a:endParaRPr>
          </a:p>
          <a:p>
            <a:pPr indent="-409575" lvl="0" marL="457200" rtl="0" algn="l">
              <a:lnSpc>
                <a:spcPct val="115000"/>
              </a:lnSpc>
              <a:spcBef>
                <a:spcPts val="0"/>
              </a:spcBef>
              <a:spcAft>
                <a:spcPts val="0"/>
              </a:spcAft>
              <a:buClr>
                <a:srgbClr val="222222"/>
              </a:buClr>
              <a:buSzPts val="2850"/>
              <a:buChar char="●"/>
            </a:pPr>
            <a:r>
              <a:rPr lang="ko-KR" sz="2850">
                <a:solidFill>
                  <a:srgbClr val="222222"/>
                </a:solidFill>
              </a:rPr>
              <a:t>% female, full-time = 9 ÷ 180 = 5%</a:t>
            </a:r>
            <a:endParaRPr sz="2850">
              <a:solidFill>
                <a:srgbClr val="222222"/>
              </a:solidFill>
            </a:endParaRPr>
          </a:p>
          <a:p>
            <a:pPr indent="-409575" lvl="0" marL="457200" rtl="0" algn="l">
              <a:lnSpc>
                <a:spcPct val="115000"/>
              </a:lnSpc>
              <a:spcBef>
                <a:spcPts val="0"/>
              </a:spcBef>
              <a:spcAft>
                <a:spcPts val="0"/>
              </a:spcAft>
              <a:buClr>
                <a:srgbClr val="222222"/>
              </a:buClr>
              <a:buSzPts val="2850"/>
              <a:buChar char="●"/>
            </a:pPr>
            <a:r>
              <a:rPr lang="ko-KR" sz="2850">
                <a:solidFill>
                  <a:srgbClr val="222222"/>
                </a:solidFill>
              </a:rPr>
              <a:t>% female, part-time = 63 ÷ 180 = 35%</a:t>
            </a:r>
            <a:endParaRPr sz="2850">
              <a:solidFill>
                <a:srgbClr val="22222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7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100000"/>
              </a:lnSpc>
              <a:spcBef>
                <a:spcPts val="0"/>
              </a:spcBef>
              <a:spcAft>
                <a:spcPts val="0"/>
              </a:spcAft>
              <a:buClr>
                <a:schemeClr val="dk1"/>
              </a:buClr>
              <a:buSzPts val="1100"/>
              <a:buNone/>
            </a:pPr>
            <a:r>
              <a:rPr lang="ko-KR" sz="2500"/>
              <a:t>Stratified Sampling</a:t>
            </a:r>
            <a:endParaRPr/>
          </a:p>
        </p:txBody>
      </p:sp>
      <p:sp>
        <p:nvSpPr>
          <p:cNvPr id="955" name="Google Shape;955;p7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56" name="Google Shape;956;p76"/>
          <p:cNvSpPr txBox="1"/>
          <p:nvPr/>
        </p:nvSpPr>
        <p:spPr>
          <a:xfrm>
            <a:off x="1347350" y="1246850"/>
            <a:ext cx="7277700" cy="3527700"/>
          </a:xfrm>
          <a:prstGeom prst="rect">
            <a:avLst/>
          </a:prstGeom>
          <a:noFill/>
          <a:ln>
            <a:noFill/>
          </a:ln>
        </p:spPr>
        <p:txBody>
          <a:bodyPr anchorCtr="0" anchor="t" bIns="91425" lIns="91425" spcFirstLastPara="1" rIns="91425" wrap="square" tIns="91425">
            <a:noAutofit/>
          </a:bodyPr>
          <a:lstStyle/>
          <a:p>
            <a:pPr indent="-409575" lvl="0" marL="457200" rtl="0" algn="l">
              <a:lnSpc>
                <a:spcPct val="115000"/>
              </a:lnSpc>
              <a:spcBef>
                <a:spcPts val="600"/>
              </a:spcBef>
              <a:spcAft>
                <a:spcPts val="0"/>
              </a:spcAft>
              <a:buClr>
                <a:srgbClr val="222222"/>
              </a:buClr>
              <a:buSzPts val="2850"/>
              <a:buChar char="●"/>
            </a:pPr>
            <a:r>
              <a:rPr lang="ko-KR" sz="2850">
                <a:solidFill>
                  <a:srgbClr val="222222"/>
                </a:solidFill>
              </a:rPr>
              <a:t>male, full-time = 90 × (126 ÷ 180) = 63</a:t>
            </a:r>
            <a:endParaRPr sz="2850">
              <a:solidFill>
                <a:srgbClr val="222222"/>
              </a:solidFill>
            </a:endParaRPr>
          </a:p>
          <a:p>
            <a:pPr indent="-409575" lvl="0" marL="457200" rtl="0" algn="l">
              <a:lnSpc>
                <a:spcPct val="115000"/>
              </a:lnSpc>
              <a:spcBef>
                <a:spcPts val="0"/>
              </a:spcBef>
              <a:spcAft>
                <a:spcPts val="0"/>
              </a:spcAft>
              <a:buClr>
                <a:srgbClr val="222222"/>
              </a:buClr>
              <a:buSzPts val="2850"/>
              <a:buChar char="●"/>
            </a:pPr>
            <a:r>
              <a:rPr lang="ko-KR" sz="2850">
                <a:solidFill>
                  <a:srgbClr val="222222"/>
                </a:solidFill>
              </a:rPr>
              <a:t>male, part-time = 18 × (126 ÷ 180) = 13</a:t>
            </a:r>
            <a:endParaRPr sz="2850">
              <a:solidFill>
                <a:srgbClr val="222222"/>
              </a:solidFill>
            </a:endParaRPr>
          </a:p>
          <a:p>
            <a:pPr indent="-409575" lvl="0" marL="457200" rtl="0" algn="l">
              <a:lnSpc>
                <a:spcPct val="115000"/>
              </a:lnSpc>
              <a:spcBef>
                <a:spcPts val="0"/>
              </a:spcBef>
              <a:spcAft>
                <a:spcPts val="0"/>
              </a:spcAft>
              <a:buClr>
                <a:srgbClr val="222222"/>
              </a:buClr>
              <a:buSzPts val="2850"/>
              <a:buChar char="●"/>
            </a:pPr>
            <a:r>
              <a:rPr lang="ko-KR" sz="2850">
                <a:solidFill>
                  <a:srgbClr val="222222"/>
                </a:solidFill>
              </a:rPr>
              <a:t>female, full-time = 9 × (126 ÷ 180) = 6</a:t>
            </a:r>
            <a:endParaRPr sz="2850">
              <a:solidFill>
                <a:srgbClr val="222222"/>
              </a:solidFill>
            </a:endParaRPr>
          </a:p>
          <a:p>
            <a:pPr indent="-409575" lvl="0" marL="457200" rtl="0" algn="l">
              <a:lnSpc>
                <a:spcPct val="115000"/>
              </a:lnSpc>
              <a:spcBef>
                <a:spcPts val="0"/>
              </a:spcBef>
              <a:spcAft>
                <a:spcPts val="0"/>
              </a:spcAft>
              <a:buClr>
                <a:srgbClr val="222222"/>
              </a:buClr>
              <a:buSzPts val="2850"/>
              <a:buChar char="●"/>
            </a:pPr>
            <a:r>
              <a:rPr lang="ko-KR" sz="2850">
                <a:solidFill>
                  <a:srgbClr val="222222"/>
                </a:solidFill>
              </a:rPr>
              <a:t>female, part-time = 63 × (126 ÷ 180) = 44</a:t>
            </a:r>
            <a:endParaRPr sz="2850">
              <a:solidFill>
                <a:srgbClr val="22222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7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100000"/>
              </a:lnSpc>
              <a:spcBef>
                <a:spcPts val="0"/>
              </a:spcBef>
              <a:spcAft>
                <a:spcPts val="0"/>
              </a:spcAft>
              <a:buClr>
                <a:schemeClr val="dk1"/>
              </a:buClr>
              <a:buSzPts val="1100"/>
              <a:buFont typeface="Arial"/>
              <a:buNone/>
            </a:pPr>
            <a:r>
              <a:rPr b="0" lang="ko-KR" sz="2500"/>
              <a:t>Stratified Sampling</a:t>
            </a:r>
            <a:endParaRPr/>
          </a:p>
        </p:txBody>
      </p:sp>
      <p:sp>
        <p:nvSpPr>
          <p:cNvPr id="962" name="Google Shape;962;p7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63" name="Google Shape;963;p77"/>
          <p:cNvSpPr txBox="1"/>
          <p:nvPr/>
        </p:nvSpPr>
        <p:spPr>
          <a:xfrm>
            <a:off x="5190900" y="727150"/>
            <a:ext cx="3800700" cy="764700"/>
          </a:xfrm>
          <a:prstGeom prst="rect">
            <a:avLst/>
          </a:prstGeom>
          <a:noFill/>
          <a:ln>
            <a:noFill/>
          </a:ln>
        </p:spPr>
        <p:txBody>
          <a:bodyPr anchorCtr="0" anchor="t" bIns="91425" lIns="91425" spcFirstLastPara="1" rIns="91425" wrap="square" tIns="91425">
            <a:noAutofit/>
          </a:bodyPr>
          <a:lstStyle/>
          <a:p>
            <a:pPr indent="0" lvl="0" marL="0" rtl="0" algn="r">
              <a:lnSpc>
                <a:spcPct val="125000"/>
              </a:lnSpc>
              <a:spcBef>
                <a:spcPts val="0"/>
              </a:spcBef>
              <a:spcAft>
                <a:spcPts val="0"/>
              </a:spcAft>
              <a:buClr>
                <a:schemeClr val="dk1"/>
              </a:buClr>
              <a:buSzPts val="1100"/>
              <a:buFont typeface="Arial"/>
              <a:buNone/>
            </a:pPr>
            <a:r>
              <a:rPr lang="ko-KR" sz="900">
                <a:latin typeface="Nanum Gothic"/>
                <a:ea typeface="Nanum Gothic"/>
                <a:cs typeface="Nanum Gothic"/>
                <a:sym typeface="Nanum Gothic"/>
              </a:rPr>
              <a:t>California Housing Price Prediction</a:t>
            </a:r>
            <a:endParaRPr sz="900">
              <a:latin typeface="Nanum Gothic"/>
              <a:ea typeface="Nanum Gothic"/>
              <a:cs typeface="Nanum Gothic"/>
              <a:sym typeface="Nanum Gothic"/>
            </a:endParaRPr>
          </a:p>
          <a:p>
            <a:pPr indent="0" lvl="0" marL="0" rtl="0" algn="r">
              <a:lnSpc>
                <a:spcPct val="125000"/>
              </a:lnSpc>
              <a:spcBef>
                <a:spcPts val="1800"/>
              </a:spcBef>
              <a:spcAft>
                <a:spcPts val="600"/>
              </a:spcAft>
              <a:buNone/>
            </a:pPr>
            <a:r>
              <a:t/>
            </a:r>
            <a:endParaRPr sz="900">
              <a:latin typeface="Nanum Gothic"/>
              <a:ea typeface="Nanum Gothic"/>
              <a:cs typeface="Nanum Gothic"/>
              <a:sym typeface="Nanum Gothic"/>
            </a:endParaRPr>
          </a:p>
        </p:txBody>
      </p:sp>
      <p:pic>
        <p:nvPicPr>
          <p:cNvPr id="964" name="Google Shape;964;p77"/>
          <p:cNvPicPr preferRelativeResize="0"/>
          <p:nvPr/>
        </p:nvPicPr>
        <p:blipFill>
          <a:blip r:embed="rId3">
            <a:alphaModFix/>
          </a:blip>
          <a:stretch>
            <a:fillRect/>
          </a:stretch>
        </p:blipFill>
        <p:spPr>
          <a:xfrm>
            <a:off x="177800" y="1062425"/>
            <a:ext cx="8763000" cy="2933150"/>
          </a:xfrm>
          <a:prstGeom prst="rect">
            <a:avLst/>
          </a:prstGeom>
          <a:noFill/>
          <a:ln>
            <a:noFill/>
          </a:ln>
        </p:spPr>
      </p:pic>
      <p:sp>
        <p:nvSpPr>
          <p:cNvPr id="965" name="Google Shape;965;p77"/>
          <p:cNvSpPr/>
          <p:nvPr/>
        </p:nvSpPr>
        <p:spPr>
          <a:xfrm>
            <a:off x="7960650" y="1062425"/>
            <a:ext cx="1031100" cy="289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7"/>
          <p:cNvSpPr txBox="1"/>
          <p:nvPr/>
        </p:nvSpPr>
        <p:spPr>
          <a:xfrm>
            <a:off x="1735275" y="3995575"/>
            <a:ext cx="29250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NEAR BAY: </a:t>
            </a:r>
            <a:r>
              <a:rPr b="1" lang="ko-KR">
                <a:latin typeface="Nanum Gothic"/>
                <a:ea typeface="Nanum Gothic"/>
                <a:cs typeface="Nanum Gothic"/>
                <a:sym typeface="Nanum Gothic"/>
              </a:rPr>
              <a:t>30%</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&lt;1H OCEAN: </a:t>
            </a:r>
            <a:r>
              <a:rPr b="1" lang="ko-KR">
                <a:latin typeface="Nanum Gothic"/>
                <a:ea typeface="Nanum Gothic"/>
                <a:cs typeface="Nanum Gothic"/>
                <a:sym typeface="Nanum Gothic"/>
              </a:rPr>
              <a:t>20%</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INLAND: </a:t>
            </a:r>
            <a:r>
              <a:rPr b="1" lang="ko-KR">
                <a:latin typeface="Nanum Gothic"/>
                <a:ea typeface="Nanum Gothic"/>
                <a:cs typeface="Nanum Gothic"/>
                <a:sym typeface="Nanum Gothic"/>
              </a:rPr>
              <a:t>50%</a:t>
            </a:r>
            <a:endParaRPr b="1">
              <a:latin typeface="Nanum Gothic"/>
              <a:ea typeface="Nanum Gothic"/>
              <a:cs typeface="Nanum Gothic"/>
              <a:sym typeface="Nanum Gothic"/>
            </a:endParaRPr>
          </a:p>
        </p:txBody>
      </p:sp>
      <p:sp>
        <p:nvSpPr>
          <p:cNvPr id="967" name="Google Shape;967;p77"/>
          <p:cNvSpPr txBox="1"/>
          <p:nvPr/>
        </p:nvSpPr>
        <p:spPr>
          <a:xfrm>
            <a:off x="5221475" y="3995575"/>
            <a:ext cx="36423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NEAR BAY: </a:t>
            </a:r>
            <a:r>
              <a:rPr b="1" lang="ko-KR">
                <a:latin typeface="Nanum Gothic"/>
                <a:ea typeface="Nanum Gothic"/>
                <a:cs typeface="Nanum Gothic"/>
                <a:sym typeface="Nanum Gothic"/>
              </a:rPr>
              <a:t>0.3*TOTAL*SPLIT_RATIO</a:t>
            </a:r>
            <a:endParaRPr b="1">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&lt;1H OCEAN: </a:t>
            </a:r>
            <a:r>
              <a:rPr b="1" lang="ko-KR">
                <a:solidFill>
                  <a:schemeClr val="dk1"/>
                </a:solidFill>
                <a:latin typeface="Nanum Gothic"/>
                <a:ea typeface="Nanum Gothic"/>
                <a:cs typeface="Nanum Gothic"/>
                <a:sym typeface="Nanum Gothic"/>
              </a:rPr>
              <a:t>0.2*TOTAL*SPLIT_RATIO</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INLAND: </a:t>
            </a:r>
            <a:r>
              <a:rPr b="1" lang="ko-KR">
                <a:solidFill>
                  <a:schemeClr val="dk1"/>
                </a:solidFill>
                <a:latin typeface="Nanum Gothic"/>
                <a:ea typeface="Nanum Gothic"/>
                <a:cs typeface="Nanum Gothic"/>
                <a:sym typeface="Nanum Gothic"/>
              </a:rPr>
              <a:t>0.5*TOTAL*SPLIT_RATIO</a:t>
            </a:r>
            <a:endParaRPr>
              <a:latin typeface="Nanum Gothic"/>
              <a:ea typeface="Nanum Gothic"/>
              <a:cs typeface="Nanum Gothic"/>
              <a:sym typeface="Nanum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78"/>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100000"/>
              </a:lnSpc>
              <a:spcBef>
                <a:spcPts val="0"/>
              </a:spcBef>
              <a:spcAft>
                <a:spcPts val="0"/>
              </a:spcAft>
              <a:buClr>
                <a:schemeClr val="dk1"/>
              </a:buClr>
              <a:buSzPts val="1100"/>
              <a:buNone/>
            </a:pPr>
            <a:r>
              <a:rPr b="0" lang="ko-KR" sz="2500"/>
              <a:t>Stratified Sampling</a:t>
            </a:r>
            <a:endParaRPr/>
          </a:p>
        </p:txBody>
      </p:sp>
      <p:sp>
        <p:nvSpPr>
          <p:cNvPr id="973" name="Google Shape;973;p7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974" name="Google Shape;974;p78"/>
          <p:cNvSpPr txBox="1"/>
          <p:nvPr/>
        </p:nvSpPr>
        <p:spPr>
          <a:xfrm>
            <a:off x="5190900" y="727150"/>
            <a:ext cx="3800700" cy="764700"/>
          </a:xfrm>
          <a:prstGeom prst="rect">
            <a:avLst/>
          </a:prstGeom>
          <a:noFill/>
          <a:ln>
            <a:noFill/>
          </a:ln>
        </p:spPr>
        <p:txBody>
          <a:bodyPr anchorCtr="0" anchor="t" bIns="91425" lIns="91425" spcFirstLastPara="1" rIns="91425" wrap="square" tIns="91425">
            <a:noAutofit/>
          </a:bodyPr>
          <a:lstStyle/>
          <a:p>
            <a:pPr indent="0" lvl="0" marL="0" rtl="0" algn="r">
              <a:lnSpc>
                <a:spcPct val="125000"/>
              </a:lnSpc>
              <a:spcBef>
                <a:spcPts val="0"/>
              </a:spcBef>
              <a:spcAft>
                <a:spcPts val="0"/>
              </a:spcAft>
              <a:buClr>
                <a:schemeClr val="dk1"/>
              </a:buClr>
              <a:buSzPts val="1100"/>
              <a:buFont typeface="Arial"/>
              <a:buNone/>
            </a:pPr>
            <a:r>
              <a:rPr lang="ko-KR" sz="900">
                <a:latin typeface="Nanum Gothic"/>
                <a:ea typeface="Nanum Gothic"/>
                <a:cs typeface="Nanum Gothic"/>
                <a:sym typeface="Nanum Gothic"/>
              </a:rPr>
              <a:t>California Housing Price Prediction</a:t>
            </a:r>
            <a:endParaRPr sz="900">
              <a:latin typeface="Nanum Gothic"/>
              <a:ea typeface="Nanum Gothic"/>
              <a:cs typeface="Nanum Gothic"/>
              <a:sym typeface="Nanum Gothic"/>
            </a:endParaRPr>
          </a:p>
          <a:p>
            <a:pPr indent="0" lvl="0" marL="0" rtl="0" algn="r">
              <a:lnSpc>
                <a:spcPct val="125000"/>
              </a:lnSpc>
              <a:spcBef>
                <a:spcPts val="1800"/>
              </a:spcBef>
              <a:spcAft>
                <a:spcPts val="600"/>
              </a:spcAft>
              <a:buNone/>
            </a:pPr>
            <a:r>
              <a:t/>
            </a:r>
            <a:endParaRPr sz="900">
              <a:latin typeface="Nanum Gothic"/>
              <a:ea typeface="Nanum Gothic"/>
              <a:cs typeface="Nanum Gothic"/>
              <a:sym typeface="Nanum Gothic"/>
            </a:endParaRPr>
          </a:p>
        </p:txBody>
      </p:sp>
      <p:pic>
        <p:nvPicPr>
          <p:cNvPr id="975" name="Google Shape;975;p78"/>
          <p:cNvPicPr preferRelativeResize="0"/>
          <p:nvPr/>
        </p:nvPicPr>
        <p:blipFill>
          <a:blip r:embed="rId3">
            <a:alphaModFix/>
          </a:blip>
          <a:stretch>
            <a:fillRect/>
          </a:stretch>
        </p:blipFill>
        <p:spPr>
          <a:xfrm>
            <a:off x="177800" y="1062425"/>
            <a:ext cx="8763000" cy="2933150"/>
          </a:xfrm>
          <a:prstGeom prst="rect">
            <a:avLst/>
          </a:prstGeom>
          <a:noFill/>
          <a:ln>
            <a:noFill/>
          </a:ln>
        </p:spPr>
      </p:pic>
      <p:sp>
        <p:nvSpPr>
          <p:cNvPr id="976" name="Google Shape;976;p78"/>
          <p:cNvSpPr/>
          <p:nvPr/>
        </p:nvSpPr>
        <p:spPr>
          <a:xfrm>
            <a:off x="1541075" y="1062425"/>
            <a:ext cx="1246500" cy="289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txBox="1"/>
          <p:nvPr/>
        </p:nvSpPr>
        <p:spPr>
          <a:xfrm>
            <a:off x="701825" y="3995575"/>
            <a:ext cx="29250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높음</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중간</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낮음</a:t>
            </a:r>
            <a:endParaRPr b="1">
              <a:latin typeface="Nanum Gothic"/>
              <a:ea typeface="Nanum Gothic"/>
              <a:cs typeface="Nanum Gothic"/>
              <a:sym typeface="Nanum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79"/>
          <p:cNvSpPr txBox="1"/>
          <p:nvPr>
            <p:ph type="title"/>
          </p:nvPr>
        </p:nvSpPr>
        <p:spPr>
          <a:xfrm>
            <a:off x="947401" y="269550"/>
            <a:ext cx="7149000" cy="366900"/>
          </a:xfrm>
          <a:prstGeom prst="rect">
            <a:avLst/>
          </a:prstGeom>
        </p:spPr>
        <p:txBody>
          <a:bodyPr anchorCtr="0" anchor="t" bIns="17125" lIns="34275" spcFirstLastPara="1" rIns="34275" wrap="square" tIns="17125">
            <a:noAutofit/>
          </a:bodyPr>
          <a:lstStyle/>
          <a:p>
            <a:pPr indent="0" lvl="0" marL="457200" rtl="0" algn="ctr">
              <a:spcBef>
                <a:spcPts val="0"/>
              </a:spcBef>
              <a:spcAft>
                <a:spcPts val="0"/>
              </a:spcAft>
              <a:buNone/>
            </a:pPr>
            <a:r>
              <a:rPr lang="ko-KR"/>
              <a:t>4</a:t>
            </a:r>
            <a:r>
              <a:rPr lang="ko-KR"/>
              <a:t>. Data Segregation</a:t>
            </a:r>
            <a:endParaRPr/>
          </a:p>
        </p:txBody>
      </p:sp>
      <p:sp>
        <p:nvSpPr>
          <p:cNvPr id="984" name="Google Shape;984;p7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985" name="Google Shape;985;p79"/>
          <p:cNvSpPr/>
          <p:nvPr/>
        </p:nvSpPr>
        <p:spPr>
          <a:xfrm>
            <a:off x="462650" y="14546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Define Problem</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(문제` 정의)</a:t>
            </a:r>
            <a:endParaRPr b="1" sz="1200">
              <a:solidFill>
                <a:schemeClr val="dk1"/>
              </a:solidFill>
              <a:latin typeface="Nanum Gothic"/>
              <a:ea typeface="Nanum Gothic"/>
              <a:cs typeface="Nanum Gothic"/>
              <a:sym typeface="Nanum Gothic"/>
            </a:endParaRPr>
          </a:p>
        </p:txBody>
      </p:sp>
      <p:sp>
        <p:nvSpPr>
          <p:cNvPr id="986" name="Google Shape;986;p79"/>
          <p:cNvSpPr/>
          <p:nvPr/>
        </p:nvSpPr>
        <p:spPr>
          <a:xfrm>
            <a:off x="2258013" y="1468450"/>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Dat`a-Ingestion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(데이터수집 및 정의)</a:t>
            </a:r>
            <a:endParaRPr b="1" sz="1200">
              <a:solidFill>
                <a:schemeClr val="dk1"/>
              </a:solidFill>
              <a:latin typeface="Nanum Gothic"/>
              <a:ea typeface="Nanum Gothic"/>
              <a:cs typeface="Nanum Gothic"/>
              <a:sym typeface="Nanum Gothic"/>
            </a:endParaRPr>
          </a:p>
        </p:txBody>
      </p:sp>
      <p:sp>
        <p:nvSpPr>
          <p:cNvPr id="987" name="Google Shape;987;p79"/>
          <p:cNvSpPr/>
          <p:nvPr/>
        </p:nvSpPr>
        <p:spPr>
          <a:xfrm>
            <a:off x="7316338"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Data</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Preparation</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(데이터 전처리)</a:t>
            </a:r>
            <a:endParaRPr b="1" sz="1200">
              <a:latin typeface="Nanum Gothic"/>
              <a:ea typeface="Nanum Gothic"/>
              <a:cs typeface="Nanum Gothic"/>
              <a:sym typeface="Nanum Gothic"/>
            </a:endParaRPr>
          </a:p>
        </p:txBody>
      </p:sp>
      <p:sp>
        <p:nvSpPr>
          <p:cNvPr id="988" name="Google Shape;988;p79"/>
          <p:cNvSpPr/>
          <p:nvPr/>
        </p:nvSpPr>
        <p:spPr>
          <a:xfrm>
            <a:off x="4116625" y="1472750"/>
            <a:ext cx="15849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 Segregation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 분리)</a:t>
            </a:r>
            <a:endParaRPr b="1" sz="1200">
              <a:solidFill>
                <a:schemeClr val="dk1"/>
              </a:solidFill>
              <a:latin typeface="Nanum Gothic"/>
              <a:ea typeface="Nanum Gothic"/>
              <a:cs typeface="Nanum Gothic"/>
              <a:sym typeface="Nanum Gothic"/>
            </a:endParaRPr>
          </a:p>
        </p:txBody>
      </p:sp>
      <p:sp>
        <p:nvSpPr>
          <p:cNvPr id="989" name="Google Shape;989;p79"/>
          <p:cNvSpPr/>
          <p:nvPr/>
        </p:nvSpPr>
        <p:spPr>
          <a:xfrm>
            <a:off x="5777225" y="3400125"/>
            <a:ext cx="1202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Selection &amp;Training</a:t>
            </a:r>
            <a:endParaRPr b="1" sz="1200">
              <a:latin typeface="Nanum Gothic"/>
              <a:ea typeface="Nanum Gothic"/>
              <a:cs typeface="Nanum Gothic"/>
              <a:sym typeface="Nanum Gothic"/>
            </a:endParaRPr>
          </a:p>
        </p:txBody>
      </p:sp>
      <p:sp>
        <p:nvSpPr>
          <p:cNvPr id="990" name="Google Shape;990;p79"/>
          <p:cNvSpPr txBox="1"/>
          <p:nvPr/>
        </p:nvSpPr>
        <p:spPr>
          <a:xfrm>
            <a:off x="509475" y="955025"/>
            <a:ext cx="3468300" cy="5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Machine Learning Pipeline(Work Flow)</a:t>
            </a:r>
            <a:endParaRPr b="1">
              <a:latin typeface="Nanum Gothic"/>
              <a:ea typeface="Nanum Gothic"/>
              <a:cs typeface="Nanum Gothic"/>
              <a:sym typeface="Nanum Gothic"/>
            </a:endParaRPr>
          </a:p>
        </p:txBody>
      </p:sp>
      <p:cxnSp>
        <p:nvCxnSpPr>
          <p:cNvPr id="991" name="Google Shape;991;p79"/>
          <p:cNvCxnSpPr>
            <a:stCxn id="985" idx="3"/>
            <a:endCxn id="986" idx="1"/>
          </p:cNvCxnSpPr>
          <p:nvPr/>
        </p:nvCxnSpPr>
        <p:spPr>
          <a:xfrm>
            <a:off x="2046650" y="1709325"/>
            <a:ext cx="211500" cy="13800"/>
          </a:xfrm>
          <a:prstGeom prst="straightConnector1">
            <a:avLst/>
          </a:prstGeom>
          <a:noFill/>
          <a:ln cap="flat" cmpd="sng" w="19050">
            <a:solidFill>
              <a:schemeClr val="dk2"/>
            </a:solidFill>
            <a:prstDash val="solid"/>
            <a:round/>
            <a:headEnd len="med" w="med" type="none"/>
            <a:tailEnd len="med" w="med" type="triangle"/>
          </a:ln>
        </p:spPr>
      </p:cxnSp>
      <p:cxnSp>
        <p:nvCxnSpPr>
          <p:cNvPr id="992" name="Google Shape;992;p79"/>
          <p:cNvCxnSpPr>
            <a:stCxn id="986" idx="3"/>
            <a:endCxn id="988" idx="1"/>
          </p:cNvCxnSpPr>
          <p:nvPr/>
        </p:nvCxnSpPr>
        <p:spPr>
          <a:xfrm>
            <a:off x="3842013" y="1723150"/>
            <a:ext cx="274500" cy="4200"/>
          </a:xfrm>
          <a:prstGeom prst="straightConnector1">
            <a:avLst/>
          </a:prstGeom>
          <a:noFill/>
          <a:ln cap="flat" cmpd="sng" w="19050">
            <a:solidFill>
              <a:schemeClr val="dk2"/>
            </a:solidFill>
            <a:prstDash val="solid"/>
            <a:round/>
            <a:headEnd len="med" w="med" type="none"/>
            <a:tailEnd len="med" w="med" type="triangle"/>
          </a:ln>
        </p:spPr>
      </p:cxnSp>
      <p:cxnSp>
        <p:nvCxnSpPr>
          <p:cNvPr id="993" name="Google Shape;993;p79"/>
          <p:cNvCxnSpPr>
            <a:stCxn id="994" idx="2"/>
            <a:endCxn id="987" idx="0"/>
          </p:cNvCxnSpPr>
          <p:nvPr/>
        </p:nvCxnSpPr>
        <p:spPr>
          <a:xfrm>
            <a:off x="8096388" y="1990875"/>
            <a:ext cx="12000" cy="1409400"/>
          </a:xfrm>
          <a:prstGeom prst="straightConnector1">
            <a:avLst/>
          </a:prstGeom>
          <a:noFill/>
          <a:ln cap="flat" cmpd="sng" w="19050">
            <a:solidFill>
              <a:schemeClr val="dk2"/>
            </a:solidFill>
            <a:prstDash val="solid"/>
            <a:round/>
            <a:headEnd len="med" w="med" type="none"/>
            <a:tailEnd len="med" w="med" type="triangle"/>
          </a:ln>
        </p:spPr>
      </p:cxnSp>
      <p:cxnSp>
        <p:nvCxnSpPr>
          <p:cNvPr id="995" name="Google Shape;995;p79"/>
          <p:cNvCxnSpPr>
            <a:stCxn id="987" idx="1"/>
            <a:endCxn id="989" idx="3"/>
          </p:cNvCxnSpPr>
          <p:nvPr/>
        </p:nvCxnSpPr>
        <p:spPr>
          <a:xfrm rot="10800000">
            <a:off x="6979438" y="3654825"/>
            <a:ext cx="336900" cy="0"/>
          </a:xfrm>
          <a:prstGeom prst="straightConnector1">
            <a:avLst/>
          </a:prstGeom>
          <a:noFill/>
          <a:ln cap="flat" cmpd="sng" w="19050">
            <a:solidFill>
              <a:schemeClr val="dk2"/>
            </a:solidFill>
            <a:prstDash val="solid"/>
            <a:round/>
            <a:headEnd len="med" w="med" type="none"/>
            <a:tailEnd len="med" w="med" type="triangle"/>
          </a:ln>
        </p:spPr>
      </p:cxnSp>
      <p:sp>
        <p:nvSpPr>
          <p:cNvPr id="996" name="Google Shape;996;p79"/>
          <p:cNvSpPr/>
          <p:nvPr/>
        </p:nvSpPr>
        <p:spPr>
          <a:xfrm>
            <a:off x="3780000"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Candidate Model Evaluate</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평가)</a:t>
            </a:r>
            <a:endParaRPr b="1" sz="1200">
              <a:latin typeface="Nanum Gothic"/>
              <a:ea typeface="Nanum Gothic"/>
              <a:cs typeface="Nanum Gothic"/>
              <a:sym typeface="Nanum Gothic"/>
            </a:endParaRPr>
          </a:p>
        </p:txBody>
      </p:sp>
      <p:cxnSp>
        <p:nvCxnSpPr>
          <p:cNvPr id="997" name="Google Shape;997;p79"/>
          <p:cNvCxnSpPr>
            <a:stCxn id="989" idx="1"/>
            <a:endCxn id="996" idx="3"/>
          </p:cNvCxnSpPr>
          <p:nvPr/>
        </p:nvCxnSpPr>
        <p:spPr>
          <a:xfrm rot="10800000">
            <a:off x="5364125" y="3654825"/>
            <a:ext cx="413100" cy="0"/>
          </a:xfrm>
          <a:prstGeom prst="straightConnector1">
            <a:avLst/>
          </a:prstGeom>
          <a:noFill/>
          <a:ln cap="flat" cmpd="sng" w="19050">
            <a:solidFill>
              <a:schemeClr val="dk2"/>
            </a:solidFill>
            <a:prstDash val="solid"/>
            <a:round/>
            <a:headEnd len="med" w="med" type="none"/>
            <a:tailEnd len="med" w="med" type="triangle"/>
          </a:ln>
        </p:spPr>
      </p:cxnSp>
      <p:sp>
        <p:nvSpPr>
          <p:cNvPr id="998" name="Google Shape;998;p79"/>
          <p:cNvSpPr/>
          <p:nvPr/>
        </p:nvSpPr>
        <p:spPr>
          <a:xfrm>
            <a:off x="2046647" y="3400125"/>
            <a:ext cx="1256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Deployment</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배포)</a:t>
            </a:r>
            <a:endParaRPr b="1" sz="1200">
              <a:latin typeface="Nanum Gothic"/>
              <a:ea typeface="Nanum Gothic"/>
              <a:cs typeface="Nanum Gothic"/>
              <a:sym typeface="Nanum Gothic"/>
            </a:endParaRPr>
          </a:p>
        </p:txBody>
      </p:sp>
      <p:cxnSp>
        <p:nvCxnSpPr>
          <p:cNvPr id="999" name="Google Shape;999;p79"/>
          <p:cNvCxnSpPr>
            <a:stCxn id="996" idx="1"/>
            <a:endCxn id="998" idx="3"/>
          </p:cNvCxnSpPr>
          <p:nvPr/>
        </p:nvCxnSpPr>
        <p:spPr>
          <a:xfrm rot="10800000">
            <a:off x="3302700" y="3654825"/>
            <a:ext cx="477300" cy="0"/>
          </a:xfrm>
          <a:prstGeom prst="straightConnector1">
            <a:avLst/>
          </a:prstGeom>
          <a:noFill/>
          <a:ln cap="flat" cmpd="sng" w="19050">
            <a:solidFill>
              <a:schemeClr val="dk2"/>
            </a:solidFill>
            <a:prstDash val="solid"/>
            <a:round/>
            <a:headEnd len="med" w="med" type="none"/>
            <a:tailEnd len="med" w="med" type="triangle"/>
          </a:ln>
        </p:spPr>
      </p:cxnSp>
      <p:sp>
        <p:nvSpPr>
          <p:cNvPr id="1000" name="Google Shape;1000;p79"/>
          <p:cNvSpPr/>
          <p:nvPr/>
        </p:nvSpPr>
        <p:spPr>
          <a:xfrm>
            <a:off x="462646" y="3400125"/>
            <a:ext cx="1160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Performance Monitoring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(성능 감시)</a:t>
            </a:r>
            <a:endParaRPr b="1" sz="1200">
              <a:latin typeface="Nanum Gothic"/>
              <a:ea typeface="Nanum Gothic"/>
              <a:cs typeface="Nanum Gothic"/>
              <a:sym typeface="Nanum Gothic"/>
            </a:endParaRPr>
          </a:p>
        </p:txBody>
      </p:sp>
      <p:cxnSp>
        <p:nvCxnSpPr>
          <p:cNvPr id="1001" name="Google Shape;1001;p79"/>
          <p:cNvCxnSpPr>
            <a:stCxn id="998" idx="1"/>
            <a:endCxn id="1000" idx="3"/>
          </p:cNvCxnSpPr>
          <p:nvPr/>
        </p:nvCxnSpPr>
        <p:spPr>
          <a:xfrm rot="10800000">
            <a:off x="1622747" y="3654825"/>
            <a:ext cx="423900" cy="0"/>
          </a:xfrm>
          <a:prstGeom prst="straightConnector1">
            <a:avLst/>
          </a:prstGeom>
          <a:noFill/>
          <a:ln cap="flat" cmpd="sng" w="19050">
            <a:solidFill>
              <a:schemeClr val="dk2"/>
            </a:solidFill>
            <a:prstDash val="solid"/>
            <a:round/>
            <a:headEnd len="med" w="med" type="none"/>
            <a:tailEnd len="med" w="med" type="triangle"/>
          </a:ln>
        </p:spPr>
      </p:cxnSp>
      <p:cxnSp>
        <p:nvCxnSpPr>
          <p:cNvPr id="1002" name="Google Shape;1002;p79"/>
          <p:cNvCxnSpPr>
            <a:stCxn id="1000" idx="0"/>
            <a:endCxn id="986" idx="2"/>
          </p:cNvCxnSpPr>
          <p:nvPr/>
        </p:nvCxnSpPr>
        <p:spPr>
          <a:xfrm flipH="1" rot="10800000">
            <a:off x="1042696" y="1977825"/>
            <a:ext cx="2007300" cy="1422300"/>
          </a:xfrm>
          <a:prstGeom prst="straightConnector1">
            <a:avLst/>
          </a:prstGeom>
          <a:noFill/>
          <a:ln cap="flat" cmpd="sng" w="19050">
            <a:solidFill>
              <a:schemeClr val="dk2"/>
            </a:solidFill>
            <a:prstDash val="dash"/>
            <a:round/>
            <a:headEnd len="med" w="med" type="none"/>
            <a:tailEnd len="med" w="med" type="triangle"/>
          </a:ln>
        </p:spPr>
      </p:cxnSp>
      <p:sp>
        <p:nvSpPr>
          <p:cNvPr id="1003" name="Google Shape;1003;p79"/>
          <p:cNvSpPr txBox="1"/>
          <p:nvPr/>
        </p:nvSpPr>
        <p:spPr>
          <a:xfrm rot="-1799699">
            <a:off x="1642629" y="2747510"/>
            <a:ext cx="1201982" cy="23829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1004" name="Google Shape;1004;p79"/>
          <p:cNvSpPr/>
          <p:nvPr/>
        </p:nvSpPr>
        <p:spPr>
          <a:xfrm>
            <a:off x="4092438" y="2309038"/>
            <a:ext cx="959100" cy="50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Test Data</a:t>
            </a:r>
            <a:endParaRPr b="1" sz="1200">
              <a:solidFill>
                <a:schemeClr val="dk1"/>
              </a:solidFill>
              <a:latin typeface="Nanum Gothic"/>
              <a:ea typeface="Nanum Gothic"/>
              <a:cs typeface="Nanum Gothic"/>
              <a:sym typeface="Nanum Gothic"/>
            </a:endParaRPr>
          </a:p>
        </p:txBody>
      </p:sp>
      <p:sp>
        <p:nvSpPr>
          <p:cNvPr id="1005" name="Google Shape;1005;p79"/>
          <p:cNvSpPr/>
          <p:nvPr/>
        </p:nvSpPr>
        <p:spPr>
          <a:xfrm>
            <a:off x="6089675" y="1455225"/>
            <a:ext cx="959100" cy="56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Training</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a:t>
            </a:r>
            <a:endParaRPr b="1" sz="1000">
              <a:solidFill>
                <a:schemeClr val="dk1"/>
              </a:solidFill>
              <a:latin typeface="Nanum Gothic"/>
              <a:ea typeface="Nanum Gothic"/>
              <a:cs typeface="Nanum Gothic"/>
              <a:sym typeface="Nanum Gothic"/>
            </a:endParaRPr>
          </a:p>
        </p:txBody>
      </p:sp>
      <p:cxnSp>
        <p:nvCxnSpPr>
          <p:cNvPr id="1006" name="Google Shape;1006;p79"/>
          <p:cNvCxnSpPr>
            <a:stCxn id="988" idx="3"/>
            <a:endCxn id="1005" idx="2"/>
          </p:cNvCxnSpPr>
          <p:nvPr/>
        </p:nvCxnSpPr>
        <p:spPr>
          <a:xfrm>
            <a:off x="5701525" y="1727450"/>
            <a:ext cx="388200" cy="8700"/>
          </a:xfrm>
          <a:prstGeom prst="straightConnector1">
            <a:avLst/>
          </a:prstGeom>
          <a:noFill/>
          <a:ln cap="flat" cmpd="sng" w="19050">
            <a:solidFill>
              <a:schemeClr val="dk2"/>
            </a:solidFill>
            <a:prstDash val="solid"/>
            <a:round/>
            <a:headEnd len="med" w="med" type="none"/>
            <a:tailEnd len="med" w="med" type="triangle"/>
          </a:ln>
        </p:spPr>
      </p:cxnSp>
      <p:cxnSp>
        <p:nvCxnSpPr>
          <p:cNvPr id="1007" name="Google Shape;1007;p79"/>
          <p:cNvCxnSpPr>
            <a:stCxn id="988" idx="2"/>
            <a:endCxn id="1004" idx="0"/>
          </p:cNvCxnSpPr>
          <p:nvPr/>
        </p:nvCxnSpPr>
        <p:spPr>
          <a:xfrm flipH="1">
            <a:off x="4571875" y="1982150"/>
            <a:ext cx="337200" cy="327000"/>
          </a:xfrm>
          <a:prstGeom prst="straightConnector1">
            <a:avLst/>
          </a:prstGeom>
          <a:noFill/>
          <a:ln cap="flat" cmpd="sng" w="19050">
            <a:solidFill>
              <a:schemeClr val="dk2"/>
            </a:solidFill>
            <a:prstDash val="solid"/>
            <a:round/>
            <a:headEnd len="med" w="med" type="none"/>
            <a:tailEnd len="med" w="med" type="triangle"/>
          </a:ln>
        </p:spPr>
      </p:cxnSp>
      <p:cxnSp>
        <p:nvCxnSpPr>
          <p:cNvPr id="1008" name="Google Shape;1008;p79"/>
          <p:cNvCxnSpPr>
            <a:stCxn id="1004" idx="4"/>
            <a:endCxn id="996" idx="0"/>
          </p:cNvCxnSpPr>
          <p:nvPr/>
        </p:nvCxnSpPr>
        <p:spPr>
          <a:xfrm>
            <a:off x="4571988" y="2818438"/>
            <a:ext cx="0" cy="581700"/>
          </a:xfrm>
          <a:prstGeom prst="straightConnector1">
            <a:avLst/>
          </a:prstGeom>
          <a:noFill/>
          <a:ln cap="flat" cmpd="sng" w="19050">
            <a:solidFill>
              <a:schemeClr val="dk2"/>
            </a:solidFill>
            <a:prstDash val="solid"/>
            <a:round/>
            <a:headEnd len="med" w="med" type="none"/>
            <a:tailEnd len="med" w="med" type="triangle"/>
          </a:ln>
        </p:spPr>
      </p:cxnSp>
      <p:cxnSp>
        <p:nvCxnSpPr>
          <p:cNvPr id="1009" name="Google Shape;1009;p79"/>
          <p:cNvCxnSpPr>
            <a:stCxn id="996" idx="2"/>
            <a:endCxn id="989" idx="2"/>
          </p:cNvCxnSpPr>
          <p:nvPr/>
        </p:nvCxnSpPr>
        <p:spPr>
          <a:xfrm flipH="1" rot="-5400000">
            <a:off x="5474850" y="3006675"/>
            <a:ext cx="600" cy="1806300"/>
          </a:xfrm>
          <a:prstGeom prst="bentConnector3">
            <a:avLst>
              <a:gd fmla="val 39687500" name="adj1"/>
            </a:avLst>
          </a:prstGeom>
          <a:noFill/>
          <a:ln cap="flat" cmpd="sng" w="19050">
            <a:solidFill>
              <a:schemeClr val="dk2"/>
            </a:solidFill>
            <a:prstDash val="dash"/>
            <a:round/>
            <a:headEnd len="med" w="med" type="none"/>
            <a:tailEnd len="med" w="med" type="triangle"/>
          </a:ln>
        </p:spPr>
      </p:cxnSp>
      <p:sp>
        <p:nvSpPr>
          <p:cNvPr id="1010" name="Google Shape;1010;p79"/>
          <p:cNvSpPr txBox="1"/>
          <p:nvPr/>
        </p:nvSpPr>
        <p:spPr>
          <a:xfrm rot="-858">
            <a:off x="4969629" y="4292224"/>
            <a:ext cx="12021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994" name="Google Shape;994;p79"/>
          <p:cNvSpPr/>
          <p:nvPr/>
        </p:nvSpPr>
        <p:spPr>
          <a:xfrm>
            <a:off x="7304388" y="1481475"/>
            <a:ext cx="15840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Exploratory </a:t>
            </a:r>
            <a:endParaRPr b="1" sz="13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Data Analysis</a:t>
            </a:r>
            <a:endParaRPr b="1" sz="13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(EDA)</a:t>
            </a:r>
            <a:endParaRPr b="1" sz="1300">
              <a:solidFill>
                <a:srgbClr val="FFFFFF"/>
              </a:solidFill>
              <a:latin typeface="Nanum Gothic"/>
              <a:ea typeface="Nanum Gothic"/>
              <a:cs typeface="Nanum Gothic"/>
              <a:sym typeface="Nanum Gothic"/>
            </a:endParaRPr>
          </a:p>
        </p:txBody>
      </p:sp>
      <p:cxnSp>
        <p:nvCxnSpPr>
          <p:cNvPr id="1011" name="Google Shape;1011;p79"/>
          <p:cNvCxnSpPr>
            <a:stCxn id="1005" idx="6"/>
            <a:endCxn id="994" idx="1"/>
          </p:cNvCxnSpPr>
          <p:nvPr/>
        </p:nvCxnSpPr>
        <p:spPr>
          <a:xfrm>
            <a:off x="7048775" y="1736175"/>
            <a:ext cx="255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8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Font typeface="Arial"/>
              <a:buNone/>
            </a:pPr>
            <a:r>
              <a:rPr lang="ko-KR"/>
              <a:t>EDA (</a:t>
            </a:r>
            <a:r>
              <a:rPr lang="ko-KR"/>
              <a:t>Exploratory Data Analysis)</a:t>
            </a:r>
            <a:endParaRPr/>
          </a:p>
        </p:txBody>
      </p:sp>
      <p:sp>
        <p:nvSpPr>
          <p:cNvPr id="1017" name="Google Shape;1017;p8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018" name="Google Shape;1018;p80"/>
          <p:cNvSpPr txBox="1"/>
          <p:nvPr/>
        </p:nvSpPr>
        <p:spPr>
          <a:xfrm>
            <a:off x="2437700" y="85100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&lt;탐색적 데이터 분석&gt;</a:t>
            </a:r>
            <a:endParaRPr b="1" sz="2400">
              <a:solidFill>
                <a:srgbClr val="FF0000"/>
              </a:solidFill>
              <a:latin typeface="Nanum Gothic"/>
              <a:ea typeface="Nanum Gothic"/>
              <a:cs typeface="Nanum Gothic"/>
              <a:sym typeface="Nanum Gothic"/>
            </a:endParaRPr>
          </a:p>
        </p:txBody>
      </p:sp>
      <p:sp>
        <p:nvSpPr>
          <p:cNvPr id="1019" name="Google Shape;1019;p80"/>
          <p:cNvSpPr txBox="1"/>
          <p:nvPr/>
        </p:nvSpPr>
        <p:spPr>
          <a:xfrm>
            <a:off x="1830500" y="1530500"/>
            <a:ext cx="5545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00">
                <a:solidFill>
                  <a:schemeClr val="dk1"/>
                </a:solidFill>
                <a:latin typeface="Nanum Gothic"/>
                <a:ea typeface="Nanum Gothic"/>
                <a:cs typeface="Nanum Gothic"/>
                <a:sym typeface="Nanum Gothic"/>
              </a:rPr>
              <a:t>데이터를 </a:t>
            </a:r>
            <a:r>
              <a:rPr b="1" lang="ko-KR" sz="1700">
                <a:solidFill>
                  <a:schemeClr val="dk1"/>
                </a:solidFill>
                <a:latin typeface="Nanum Gothic"/>
                <a:ea typeface="Nanum Gothic"/>
                <a:cs typeface="Nanum Gothic"/>
                <a:sym typeface="Nanum Gothic"/>
              </a:rPr>
              <a:t>탐색하여 방향성을 파악</a:t>
            </a:r>
            <a:r>
              <a:rPr lang="ko-KR" sz="1700">
                <a:solidFill>
                  <a:schemeClr val="dk1"/>
                </a:solidFill>
                <a:latin typeface="Nanum Gothic"/>
                <a:ea typeface="Nanum Gothic"/>
                <a:cs typeface="Nanum Gothic"/>
                <a:sym typeface="Nanum Gothic"/>
              </a:rPr>
              <a:t>.</a:t>
            </a:r>
            <a:endParaRPr sz="17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700">
                <a:solidFill>
                  <a:schemeClr val="dk1"/>
                </a:solidFill>
                <a:latin typeface="Nanum Gothic"/>
                <a:ea typeface="Nanum Gothic"/>
                <a:cs typeface="Nanum Gothic"/>
                <a:sym typeface="Nanum Gothic"/>
              </a:rPr>
              <a:t>가설의 시작이 데이터.</a:t>
            </a:r>
            <a:endParaRPr sz="17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300">
                <a:solidFill>
                  <a:schemeClr val="dk1"/>
                </a:solidFill>
                <a:latin typeface="Nanum Gothic"/>
                <a:ea typeface="Nanum Gothic"/>
                <a:cs typeface="Nanum Gothic"/>
                <a:sym typeface="Nanum Gothic"/>
              </a:rPr>
              <a:t>데이터를 시각화 등을 통해서 탐색 및 확인을 해보았는데, 집값은 동네 주민들의 소득수준과 상관관계가 있어보이는 그림이 나왔다.</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300">
                <a:solidFill>
                  <a:schemeClr val="dk1"/>
                </a:solidFill>
                <a:latin typeface="Nanum Gothic"/>
                <a:ea typeface="Nanum Gothic"/>
                <a:cs typeface="Nanum Gothic"/>
                <a:sym typeface="Nanum Gothic"/>
              </a:rPr>
              <a:t>이를 바탕으로 집값은 소득수준에 영향을 받을 것이라는 가설이 생겼다.</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3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2500">
                <a:solidFill>
                  <a:schemeClr val="dk1"/>
                </a:solidFill>
                <a:latin typeface="Nanum Gothic"/>
                <a:ea typeface="Nanum Gothic"/>
                <a:cs typeface="Nanum Gothic"/>
                <a:sym typeface="Nanum Gothic"/>
              </a:rPr>
              <a:t>데이터로부</a:t>
            </a:r>
            <a:r>
              <a:rPr b="1" lang="ko-KR" sz="2500">
                <a:solidFill>
                  <a:schemeClr val="dk1"/>
                </a:solidFill>
                <a:latin typeface="Nanum Gothic"/>
                <a:ea typeface="Nanum Gothic"/>
                <a:cs typeface="Nanum Gothic"/>
                <a:sym typeface="Nanum Gothic"/>
              </a:rPr>
              <a:t>터 인사이트</a:t>
            </a:r>
            <a:endParaRPr b="1" sz="2500">
              <a:solidFill>
                <a:schemeClr val="dk1"/>
              </a:solidFill>
              <a:latin typeface="Nanum Gothic"/>
              <a:ea typeface="Nanum Gothic"/>
              <a:cs typeface="Nanum Gothic"/>
              <a:sym typeface="Nanum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8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EDA (Exploratory Data Analysis)</a:t>
            </a:r>
            <a:endParaRPr/>
          </a:p>
        </p:txBody>
      </p:sp>
      <p:sp>
        <p:nvSpPr>
          <p:cNvPr id="1025" name="Google Shape;1025;p8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026" name="Google Shape;1026;p81"/>
          <p:cNvSpPr txBox="1"/>
          <p:nvPr/>
        </p:nvSpPr>
        <p:spPr>
          <a:xfrm>
            <a:off x="2437700" y="85100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&lt;탐색적 데이터 분석&gt;</a:t>
            </a:r>
            <a:endParaRPr b="1" sz="2400">
              <a:solidFill>
                <a:srgbClr val="FF0000"/>
              </a:solidFill>
              <a:latin typeface="Nanum Gothic"/>
              <a:ea typeface="Nanum Gothic"/>
              <a:cs typeface="Nanum Gothic"/>
              <a:sym typeface="Nanum Gothic"/>
            </a:endParaRPr>
          </a:p>
        </p:txBody>
      </p:sp>
      <p:sp>
        <p:nvSpPr>
          <p:cNvPr id="1027" name="Google Shape;1027;p81"/>
          <p:cNvSpPr txBox="1"/>
          <p:nvPr/>
        </p:nvSpPr>
        <p:spPr>
          <a:xfrm>
            <a:off x="2406275" y="1804925"/>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solidFill>
                  <a:srgbClr val="0000FF"/>
                </a:solidFill>
                <a:latin typeface="Nanum Gothic"/>
                <a:ea typeface="Nanum Gothic"/>
                <a:cs typeface="Nanum Gothic"/>
                <a:sym typeface="Nanum Gothic"/>
              </a:rPr>
              <a:t>데이터 분포</a:t>
            </a:r>
            <a:endParaRPr b="1" sz="2400">
              <a:solidFill>
                <a:srgbClr val="0000FF"/>
              </a:solidFill>
              <a:latin typeface="Nanum Gothic"/>
              <a:ea typeface="Nanum Gothic"/>
              <a:cs typeface="Nanum Gothic"/>
              <a:sym typeface="Nanum Gothic"/>
            </a:endParaRPr>
          </a:p>
          <a:p>
            <a:pPr indent="0" lvl="0" marL="0" rtl="0" algn="ctr">
              <a:spcBef>
                <a:spcPts val="0"/>
              </a:spcBef>
              <a:spcAft>
                <a:spcPts val="0"/>
              </a:spcAft>
              <a:buNone/>
            </a:pPr>
            <a:r>
              <a:t/>
            </a:r>
            <a:endParaRPr b="1" sz="2400">
              <a:solidFill>
                <a:srgbClr val="0000FF"/>
              </a:solidFill>
              <a:latin typeface="Nanum Gothic"/>
              <a:ea typeface="Nanum Gothic"/>
              <a:cs typeface="Nanum Gothic"/>
              <a:sym typeface="Nanum Gothic"/>
            </a:endParaRPr>
          </a:p>
          <a:p>
            <a:pPr indent="0" lvl="0" marL="0" rtl="0" algn="ctr">
              <a:spcBef>
                <a:spcPts val="0"/>
              </a:spcBef>
              <a:spcAft>
                <a:spcPts val="0"/>
              </a:spcAft>
              <a:buNone/>
            </a:pPr>
            <a:r>
              <a:rPr b="1" lang="ko-KR" sz="2400">
                <a:solidFill>
                  <a:srgbClr val="0000FF"/>
                </a:solidFill>
                <a:latin typeface="Nanum Gothic"/>
                <a:ea typeface="Nanum Gothic"/>
                <a:cs typeface="Nanum Gothic"/>
                <a:sym typeface="Nanum Gothic"/>
              </a:rPr>
              <a:t>데이터 시각화 </a:t>
            </a:r>
            <a:endParaRPr b="1" sz="2400">
              <a:solidFill>
                <a:srgbClr val="0000FF"/>
              </a:solidFill>
              <a:latin typeface="Nanum Gothic"/>
              <a:ea typeface="Nanum Gothic"/>
              <a:cs typeface="Nanum Gothic"/>
              <a:sym typeface="Nanum Gothic"/>
            </a:endParaRPr>
          </a:p>
          <a:p>
            <a:pPr indent="0" lvl="0" marL="0" rtl="0" algn="ctr">
              <a:spcBef>
                <a:spcPts val="0"/>
              </a:spcBef>
              <a:spcAft>
                <a:spcPts val="0"/>
              </a:spcAft>
              <a:buNone/>
            </a:pPr>
            <a:br>
              <a:rPr b="1" lang="ko-KR" sz="2400">
                <a:solidFill>
                  <a:srgbClr val="0000FF"/>
                </a:solidFill>
                <a:latin typeface="Nanum Gothic"/>
                <a:ea typeface="Nanum Gothic"/>
                <a:cs typeface="Nanum Gothic"/>
                <a:sym typeface="Nanum Gothic"/>
              </a:rPr>
            </a:br>
            <a:r>
              <a:rPr b="1" lang="ko-KR" sz="2400">
                <a:solidFill>
                  <a:srgbClr val="0000FF"/>
                </a:solidFill>
                <a:latin typeface="Nanum Gothic"/>
                <a:ea typeface="Nanum Gothic"/>
                <a:cs typeface="Nanum Gothic"/>
                <a:sym typeface="Nanum Gothic"/>
              </a:rPr>
              <a:t>상관분석</a:t>
            </a:r>
            <a:endParaRPr b="1" sz="2400">
              <a:solidFill>
                <a:srgbClr val="0000FF"/>
              </a:solidFill>
              <a:latin typeface="Nanum Gothic"/>
              <a:ea typeface="Nanum Gothic"/>
              <a:cs typeface="Nanum Gothic"/>
              <a:sym typeface="Nanum Gothic"/>
            </a:endParaRPr>
          </a:p>
          <a:p>
            <a:pPr indent="0" lvl="0" marL="0" rtl="0" algn="ctr">
              <a:spcBef>
                <a:spcPts val="0"/>
              </a:spcBef>
              <a:spcAft>
                <a:spcPts val="0"/>
              </a:spcAft>
              <a:buNone/>
            </a:pPr>
            <a:br>
              <a:rPr b="1" lang="ko-KR" sz="2400">
                <a:solidFill>
                  <a:srgbClr val="0000FF"/>
                </a:solidFill>
                <a:latin typeface="Nanum Gothic"/>
                <a:ea typeface="Nanum Gothic"/>
                <a:cs typeface="Nanum Gothic"/>
                <a:sym typeface="Nanum Gothic"/>
              </a:rPr>
            </a:br>
            <a:r>
              <a:rPr b="1" lang="ko-KR" sz="2400">
                <a:solidFill>
                  <a:srgbClr val="0000FF"/>
                </a:solidFill>
                <a:latin typeface="Nanum Gothic"/>
                <a:ea typeface="Nanum Gothic"/>
                <a:cs typeface="Nanum Gothic"/>
                <a:sym typeface="Nanum Gothic"/>
              </a:rPr>
              <a:t>특성조합</a:t>
            </a:r>
            <a:endParaRPr b="1" sz="2400">
              <a:solidFill>
                <a:srgbClr val="0000FF"/>
              </a:solidFill>
              <a:latin typeface="Nanum Gothic"/>
              <a:ea typeface="Nanum Gothic"/>
              <a:cs typeface="Nanum Gothic"/>
              <a:sym typeface="Nanum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82"/>
          <p:cNvSpPr txBox="1"/>
          <p:nvPr>
            <p:ph type="title"/>
          </p:nvPr>
        </p:nvSpPr>
        <p:spPr>
          <a:xfrm>
            <a:off x="947401" y="269550"/>
            <a:ext cx="7149000" cy="366900"/>
          </a:xfrm>
          <a:prstGeom prst="rect">
            <a:avLst/>
          </a:prstGeom>
        </p:spPr>
        <p:txBody>
          <a:bodyPr anchorCtr="0" anchor="t" bIns="17125" lIns="34275" spcFirstLastPara="1" rIns="34275" wrap="square" tIns="17125">
            <a:noAutofit/>
          </a:bodyPr>
          <a:lstStyle/>
          <a:p>
            <a:pPr indent="0" lvl="0" marL="457200" rtl="0" algn="ctr">
              <a:spcBef>
                <a:spcPts val="0"/>
              </a:spcBef>
              <a:spcAft>
                <a:spcPts val="0"/>
              </a:spcAft>
              <a:buNone/>
            </a:pPr>
            <a:r>
              <a:rPr lang="ko-KR"/>
              <a:t>4. Data Segregation</a:t>
            </a:r>
            <a:endParaRPr/>
          </a:p>
        </p:txBody>
      </p:sp>
      <p:sp>
        <p:nvSpPr>
          <p:cNvPr id="1034" name="Google Shape;1034;p8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1035" name="Google Shape;1035;p82"/>
          <p:cNvSpPr/>
          <p:nvPr/>
        </p:nvSpPr>
        <p:spPr>
          <a:xfrm>
            <a:off x="462650" y="14546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Define Problem</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(문제` 정의)</a:t>
            </a:r>
            <a:endParaRPr b="1" sz="1200">
              <a:solidFill>
                <a:schemeClr val="dk1"/>
              </a:solidFill>
              <a:latin typeface="Nanum Gothic"/>
              <a:ea typeface="Nanum Gothic"/>
              <a:cs typeface="Nanum Gothic"/>
              <a:sym typeface="Nanum Gothic"/>
            </a:endParaRPr>
          </a:p>
        </p:txBody>
      </p:sp>
      <p:sp>
        <p:nvSpPr>
          <p:cNvPr id="1036" name="Google Shape;1036;p82"/>
          <p:cNvSpPr/>
          <p:nvPr/>
        </p:nvSpPr>
        <p:spPr>
          <a:xfrm>
            <a:off x="2258013" y="1468450"/>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Dat`a-Ingestion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(데이터수집 및 정의)</a:t>
            </a:r>
            <a:endParaRPr b="1" sz="1200">
              <a:solidFill>
                <a:schemeClr val="dk1"/>
              </a:solidFill>
              <a:latin typeface="Nanum Gothic"/>
              <a:ea typeface="Nanum Gothic"/>
              <a:cs typeface="Nanum Gothic"/>
              <a:sym typeface="Nanum Gothic"/>
            </a:endParaRPr>
          </a:p>
        </p:txBody>
      </p:sp>
      <p:sp>
        <p:nvSpPr>
          <p:cNvPr id="1037" name="Google Shape;1037;p82"/>
          <p:cNvSpPr/>
          <p:nvPr/>
        </p:nvSpPr>
        <p:spPr>
          <a:xfrm>
            <a:off x="7316338" y="3400125"/>
            <a:ext cx="15840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Data</a:t>
            </a:r>
            <a:endParaRPr b="1" sz="13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Preparation</a:t>
            </a:r>
            <a:endParaRPr b="1" sz="13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(데이터 전처리)</a:t>
            </a:r>
            <a:endParaRPr b="1" sz="1300">
              <a:solidFill>
                <a:srgbClr val="FFFFFF"/>
              </a:solidFill>
              <a:latin typeface="Nanum Gothic"/>
              <a:ea typeface="Nanum Gothic"/>
              <a:cs typeface="Nanum Gothic"/>
              <a:sym typeface="Nanum Gothic"/>
            </a:endParaRPr>
          </a:p>
        </p:txBody>
      </p:sp>
      <p:sp>
        <p:nvSpPr>
          <p:cNvPr id="1038" name="Google Shape;1038;p82"/>
          <p:cNvSpPr/>
          <p:nvPr/>
        </p:nvSpPr>
        <p:spPr>
          <a:xfrm>
            <a:off x="4116625" y="1472750"/>
            <a:ext cx="15849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 Segregation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 분리)</a:t>
            </a:r>
            <a:endParaRPr b="1" sz="1200">
              <a:solidFill>
                <a:schemeClr val="dk1"/>
              </a:solidFill>
              <a:latin typeface="Nanum Gothic"/>
              <a:ea typeface="Nanum Gothic"/>
              <a:cs typeface="Nanum Gothic"/>
              <a:sym typeface="Nanum Gothic"/>
            </a:endParaRPr>
          </a:p>
        </p:txBody>
      </p:sp>
      <p:sp>
        <p:nvSpPr>
          <p:cNvPr id="1039" name="Google Shape;1039;p82"/>
          <p:cNvSpPr/>
          <p:nvPr/>
        </p:nvSpPr>
        <p:spPr>
          <a:xfrm>
            <a:off x="5777225" y="3400125"/>
            <a:ext cx="1202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Selection &amp;Training</a:t>
            </a:r>
            <a:endParaRPr b="1" sz="1200">
              <a:latin typeface="Nanum Gothic"/>
              <a:ea typeface="Nanum Gothic"/>
              <a:cs typeface="Nanum Gothic"/>
              <a:sym typeface="Nanum Gothic"/>
            </a:endParaRPr>
          </a:p>
        </p:txBody>
      </p:sp>
      <p:sp>
        <p:nvSpPr>
          <p:cNvPr id="1040" name="Google Shape;1040;p82"/>
          <p:cNvSpPr txBox="1"/>
          <p:nvPr/>
        </p:nvSpPr>
        <p:spPr>
          <a:xfrm>
            <a:off x="509475" y="955025"/>
            <a:ext cx="3468300" cy="5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Machine Learning Pipeline(Work Flow)</a:t>
            </a:r>
            <a:endParaRPr b="1">
              <a:latin typeface="Nanum Gothic"/>
              <a:ea typeface="Nanum Gothic"/>
              <a:cs typeface="Nanum Gothic"/>
              <a:sym typeface="Nanum Gothic"/>
            </a:endParaRPr>
          </a:p>
        </p:txBody>
      </p:sp>
      <p:cxnSp>
        <p:nvCxnSpPr>
          <p:cNvPr id="1041" name="Google Shape;1041;p82"/>
          <p:cNvCxnSpPr>
            <a:stCxn id="1035" idx="3"/>
            <a:endCxn id="1036" idx="1"/>
          </p:cNvCxnSpPr>
          <p:nvPr/>
        </p:nvCxnSpPr>
        <p:spPr>
          <a:xfrm>
            <a:off x="2046650" y="1709325"/>
            <a:ext cx="211500" cy="13800"/>
          </a:xfrm>
          <a:prstGeom prst="straightConnector1">
            <a:avLst/>
          </a:prstGeom>
          <a:noFill/>
          <a:ln cap="flat" cmpd="sng" w="19050">
            <a:solidFill>
              <a:schemeClr val="dk2"/>
            </a:solidFill>
            <a:prstDash val="solid"/>
            <a:round/>
            <a:headEnd len="med" w="med" type="none"/>
            <a:tailEnd len="med" w="med" type="triangle"/>
          </a:ln>
        </p:spPr>
      </p:cxnSp>
      <p:cxnSp>
        <p:nvCxnSpPr>
          <p:cNvPr id="1042" name="Google Shape;1042;p82"/>
          <p:cNvCxnSpPr>
            <a:stCxn id="1036" idx="3"/>
            <a:endCxn id="1038" idx="1"/>
          </p:cNvCxnSpPr>
          <p:nvPr/>
        </p:nvCxnSpPr>
        <p:spPr>
          <a:xfrm>
            <a:off x="3842013" y="1723150"/>
            <a:ext cx="274500" cy="4200"/>
          </a:xfrm>
          <a:prstGeom prst="straightConnector1">
            <a:avLst/>
          </a:prstGeom>
          <a:noFill/>
          <a:ln cap="flat" cmpd="sng" w="19050">
            <a:solidFill>
              <a:schemeClr val="dk2"/>
            </a:solidFill>
            <a:prstDash val="solid"/>
            <a:round/>
            <a:headEnd len="med" w="med" type="none"/>
            <a:tailEnd len="med" w="med" type="triangle"/>
          </a:ln>
        </p:spPr>
      </p:cxnSp>
      <p:cxnSp>
        <p:nvCxnSpPr>
          <p:cNvPr id="1043" name="Google Shape;1043;p82"/>
          <p:cNvCxnSpPr>
            <a:stCxn id="1044" idx="2"/>
            <a:endCxn id="1037" idx="0"/>
          </p:cNvCxnSpPr>
          <p:nvPr/>
        </p:nvCxnSpPr>
        <p:spPr>
          <a:xfrm>
            <a:off x="8096388" y="1990875"/>
            <a:ext cx="12000" cy="1409400"/>
          </a:xfrm>
          <a:prstGeom prst="straightConnector1">
            <a:avLst/>
          </a:prstGeom>
          <a:noFill/>
          <a:ln cap="flat" cmpd="sng" w="19050">
            <a:solidFill>
              <a:schemeClr val="dk2"/>
            </a:solidFill>
            <a:prstDash val="solid"/>
            <a:round/>
            <a:headEnd len="med" w="med" type="none"/>
            <a:tailEnd len="med" w="med" type="triangle"/>
          </a:ln>
        </p:spPr>
      </p:cxnSp>
      <p:cxnSp>
        <p:nvCxnSpPr>
          <p:cNvPr id="1045" name="Google Shape;1045;p82"/>
          <p:cNvCxnSpPr>
            <a:stCxn id="1037" idx="1"/>
            <a:endCxn id="1039" idx="3"/>
          </p:cNvCxnSpPr>
          <p:nvPr/>
        </p:nvCxnSpPr>
        <p:spPr>
          <a:xfrm rot="10800000">
            <a:off x="6979438" y="3654825"/>
            <a:ext cx="336900" cy="0"/>
          </a:xfrm>
          <a:prstGeom prst="straightConnector1">
            <a:avLst/>
          </a:prstGeom>
          <a:noFill/>
          <a:ln cap="flat" cmpd="sng" w="19050">
            <a:solidFill>
              <a:schemeClr val="dk2"/>
            </a:solidFill>
            <a:prstDash val="solid"/>
            <a:round/>
            <a:headEnd len="med" w="med" type="none"/>
            <a:tailEnd len="med" w="med" type="triangle"/>
          </a:ln>
        </p:spPr>
      </p:cxnSp>
      <p:sp>
        <p:nvSpPr>
          <p:cNvPr id="1046" name="Google Shape;1046;p82"/>
          <p:cNvSpPr/>
          <p:nvPr/>
        </p:nvSpPr>
        <p:spPr>
          <a:xfrm>
            <a:off x="3780000"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Candidate Model Evaluate</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평가)</a:t>
            </a:r>
            <a:endParaRPr b="1" sz="1200">
              <a:latin typeface="Nanum Gothic"/>
              <a:ea typeface="Nanum Gothic"/>
              <a:cs typeface="Nanum Gothic"/>
              <a:sym typeface="Nanum Gothic"/>
            </a:endParaRPr>
          </a:p>
        </p:txBody>
      </p:sp>
      <p:cxnSp>
        <p:nvCxnSpPr>
          <p:cNvPr id="1047" name="Google Shape;1047;p82"/>
          <p:cNvCxnSpPr>
            <a:stCxn id="1039" idx="1"/>
            <a:endCxn id="1046" idx="3"/>
          </p:cNvCxnSpPr>
          <p:nvPr/>
        </p:nvCxnSpPr>
        <p:spPr>
          <a:xfrm rot="10800000">
            <a:off x="5364125" y="3654825"/>
            <a:ext cx="413100" cy="0"/>
          </a:xfrm>
          <a:prstGeom prst="straightConnector1">
            <a:avLst/>
          </a:prstGeom>
          <a:noFill/>
          <a:ln cap="flat" cmpd="sng" w="19050">
            <a:solidFill>
              <a:schemeClr val="dk2"/>
            </a:solidFill>
            <a:prstDash val="solid"/>
            <a:round/>
            <a:headEnd len="med" w="med" type="none"/>
            <a:tailEnd len="med" w="med" type="triangle"/>
          </a:ln>
        </p:spPr>
      </p:cxnSp>
      <p:sp>
        <p:nvSpPr>
          <p:cNvPr id="1048" name="Google Shape;1048;p82"/>
          <p:cNvSpPr/>
          <p:nvPr/>
        </p:nvSpPr>
        <p:spPr>
          <a:xfrm>
            <a:off x="2046647" y="3400125"/>
            <a:ext cx="1256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Deployment</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배포)</a:t>
            </a:r>
            <a:endParaRPr b="1" sz="1200">
              <a:latin typeface="Nanum Gothic"/>
              <a:ea typeface="Nanum Gothic"/>
              <a:cs typeface="Nanum Gothic"/>
              <a:sym typeface="Nanum Gothic"/>
            </a:endParaRPr>
          </a:p>
        </p:txBody>
      </p:sp>
      <p:cxnSp>
        <p:nvCxnSpPr>
          <p:cNvPr id="1049" name="Google Shape;1049;p82"/>
          <p:cNvCxnSpPr>
            <a:stCxn id="1046" idx="1"/>
            <a:endCxn id="1048" idx="3"/>
          </p:cNvCxnSpPr>
          <p:nvPr/>
        </p:nvCxnSpPr>
        <p:spPr>
          <a:xfrm rot="10800000">
            <a:off x="3302700" y="3654825"/>
            <a:ext cx="477300" cy="0"/>
          </a:xfrm>
          <a:prstGeom prst="straightConnector1">
            <a:avLst/>
          </a:prstGeom>
          <a:noFill/>
          <a:ln cap="flat" cmpd="sng" w="19050">
            <a:solidFill>
              <a:schemeClr val="dk2"/>
            </a:solidFill>
            <a:prstDash val="solid"/>
            <a:round/>
            <a:headEnd len="med" w="med" type="none"/>
            <a:tailEnd len="med" w="med" type="triangle"/>
          </a:ln>
        </p:spPr>
      </p:cxnSp>
      <p:sp>
        <p:nvSpPr>
          <p:cNvPr id="1050" name="Google Shape;1050;p82"/>
          <p:cNvSpPr/>
          <p:nvPr/>
        </p:nvSpPr>
        <p:spPr>
          <a:xfrm>
            <a:off x="462646" y="3400125"/>
            <a:ext cx="1160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Performance Monitoring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(성능 감시)</a:t>
            </a:r>
            <a:endParaRPr b="1" sz="1200">
              <a:latin typeface="Nanum Gothic"/>
              <a:ea typeface="Nanum Gothic"/>
              <a:cs typeface="Nanum Gothic"/>
              <a:sym typeface="Nanum Gothic"/>
            </a:endParaRPr>
          </a:p>
        </p:txBody>
      </p:sp>
      <p:cxnSp>
        <p:nvCxnSpPr>
          <p:cNvPr id="1051" name="Google Shape;1051;p82"/>
          <p:cNvCxnSpPr>
            <a:stCxn id="1048" idx="1"/>
            <a:endCxn id="1050" idx="3"/>
          </p:cNvCxnSpPr>
          <p:nvPr/>
        </p:nvCxnSpPr>
        <p:spPr>
          <a:xfrm rot="10800000">
            <a:off x="1622747" y="3654825"/>
            <a:ext cx="423900" cy="0"/>
          </a:xfrm>
          <a:prstGeom prst="straightConnector1">
            <a:avLst/>
          </a:prstGeom>
          <a:noFill/>
          <a:ln cap="flat" cmpd="sng" w="19050">
            <a:solidFill>
              <a:schemeClr val="dk2"/>
            </a:solidFill>
            <a:prstDash val="solid"/>
            <a:round/>
            <a:headEnd len="med" w="med" type="none"/>
            <a:tailEnd len="med" w="med" type="triangle"/>
          </a:ln>
        </p:spPr>
      </p:cxnSp>
      <p:cxnSp>
        <p:nvCxnSpPr>
          <p:cNvPr id="1052" name="Google Shape;1052;p82"/>
          <p:cNvCxnSpPr>
            <a:stCxn id="1050" idx="0"/>
            <a:endCxn id="1036" idx="2"/>
          </p:cNvCxnSpPr>
          <p:nvPr/>
        </p:nvCxnSpPr>
        <p:spPr>
          <a:xfrm flipH="1" rot="10800000">
            <a:off x="1042696" y="1977825"/>
            <a:ext cx="2007300" cy="1422300"/>
          </a:xfrm>
          <a:prstGeom prst="straightConnector1">
            <a:avLst/>
          </a:prstGeom>
          <a:noFill/>
          <a:ln cap="flat" cmpd="sng" w="19050">
            <a:solidFill>
              <a:schemeClr val="dk2"/>
            </a:solidFill>
            <a:prstDash val="dash"/>
            <a:round/>
            <a:headEnd len="med" w="med" type="none"/>
            <a:tailEnd len="med" w="med" type="triangle"/>
          </a:ln>
        </p:spPr>
      </p:cxnSp>
      <p:sp>
        <p:nvSpPr>
          <p:cNvPr id="1053" name="Google Shape;1053;p82"/>
          <p:cNvSpPr txBox="1"/>
          <p:nvPr/>
        </p:nvSpPr>
        <p:spPr>
          <a:xfrm rot="-1799699">
            <a:off x="1642629" y="2747510"/>
            <a:ext cx="1201982" cy="23829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1054" name="Google Shape;1054;p82"/>
          <p:cNvSpPr/>
          <p:nvPr/>
        </p:nvSpPr>
        <p:spPr>
          <a:xfrm>
            <a:off x="4092438" y="2309038"/>
            <a:ext cx="959100" cy="50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Test Data</a:t>
            </a:r>
            <a:endParaRPr b="1" sz="1200">
              <a:solidFill>
                <a:schemeClr val="dk1"/>
              </a:solidFill>
              <a:latin typeface="Nanum Gothic"/>
              <a:ea typeface="Nanum Gothic"/>
              <a:cs typeface="Nanum Gothic"/>
              <a:sym typeface="Nanum Gothic"/>
            </a:endParaRPr>
          </a:p>
        </p:txBody>
      </p:sp>
      <p:sp>
        <p:nvSpPr>
          <p:cNvPr id="1055" name="Google Shape;1055;p82"/>
          <p:cNvSpPr/>
          <p:nvPr/>
        </p:nvSpPr>
        <p:spPr>
          <a:xfrm>
            <a:off x="6089675" y="1455225"/>
            <a:ext cx="959100" cy="56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Training</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a:t>
            </a:r>
            <a:endParaRPr b="1" sz="1000">
              <a:solidFill>
                <a:schemeClr val="dk1"/>
              </a:solidFill>
              <a:latin typeface="Nanum Gothic"/>
              <a:ea typeface="Nanum Gothic"/>
              <a:cs typeface="Nanum Gothic"/>
              <a:sym typeface="Nanum Gothic"/>
            </a:endParaRPr>
          </a:p>
        </p:txBody>
      </p:sp>
      <p:cxnSp>
        <p:nvCxnSpPr>
          <p:cNvPr id="1056" name="Google Shape;1056;p82"/>
          <p:cNvCxnSpPr>
            <a:stCxn id="1038" idx="3"/>
            <a:endCxn id="1055" idx="2"/>
          </p:cNvCxnSpPr>
          <p:nvPr/>
        </p:nvCxnSpPr>
        <p:spPr>
          <a:xfrm>
            <a:off x="5701525" y="1727450"/>
            <a:ext cx="388200" cy="8700"/>
          </a:xfrm>
          <a:prstGeom prst="straightConnector1">
            <a:avLst/>
          </a:prstGeom>
          <a:noFill/>
          <a:ln cap="flat" cmpd="sng" w="19050">
            <a:solidFill>
              <a:schemeClr val="dk2"/>
            </a:solidFill>
            <a:prstDash val="solid"/>
            <a:round/>
            <a:headEnd len="med" w="med" type="none"/>
            <a:tailEnd len="med" w="med" type="triangle"/>
          </a:ln>
        </p:spPr>
      </p:cxnSp>
      <p:cxnSp>
        <p:nvCxnSpPr>
          <p:cNvPr id="1057" name="Google Shape;1057;p82"/>
          <p:cNvCxnSpPr>
            <a:stCxn id="1038" idx="2"/>
            <a:endCxn id="1054" idx="0"/>
          </p:cNvCxnSpPr>
          <p:nvPr/>
        </p:nvCxnSpPr>
        <p:spPr>
          <a:xfrm flipH="1">
            <a:off x="4571875" y="1982150"/>
            <a:ext cx="337200" cy="327000"/>
          </a:xfrm>
          <a:prstGeom prst="straightConnector1">
            <a:avLst/>
          </a:prstGeom>
          <a:noFill/>
          <a:ln cap="flat" cmpd="sng" w="19050">
            <a:solidFill>
              <a:schemeClr val="dk2"/>
            </a:solidFill>
            <a:prstDash val="solid"/>
            <a:round/>
            <a:headEnd len="med" w="med" type="none"/>
            <a:tailEnd len="med" w="med" type="triangle"/>
          </a:ln>
        </p:spPr>
      </p:cxnSp>
      <p:cxnSp>
        <p:nvCxnSpPr>
          <p:cNvPr id="1058" name="Google Shape;1058;p82"/>
          <p:cNvCxnSpPr>
            <a:stCxn id="1054" idx="4"/>
            <a:endCxn id="1046" idx="0"/>
          </p:cNvCxnSpPr>
          <p:nvPr/>
        </p:nvCxnSpPr>
        <p:spPr>
          <a:xfrm>
            <a:off x="4571988" y="2818438"/>
            <a:ext cx="0" cy="581700"/>
          </a:xfrm>
          <a:prstGeom prst="straightConnector1">
            <a:avLst/>
          </a:prstGeom>
          <a:noFill/>
          <a:ln cap="flat" cmpd="sng" w="19050">
            <a:solidFill>
              <a:schemeClr val="dk2"/>
            </a:solidFill>
            <a:prstDash val="solid"/>
            <a:round/>
            <a:headEnd len="med" w="med" type="none"/>
            <a:tailEnd len="med" w="med" type="triangle"/>
          </a:ln>
        </p:spPr>
      </p:cxnSp>
      <p:cxnSp>
        <p:nvCxnSpPr>
          <p:cNvPr id="1059" name="Google Shape;1059;p82"/>
          <p:cNvCxnSpPr>
            <a:stCxn id="1046" idx="2"/>
            <a:endCxn id="1039" idx="2"/>
          </p:cNvCxnSpPr>
          <p:nvPr/>
        </p:nvCxnSpPr>
        <p:spPr>
          <a:xfrm flipH="1" rot="-5400000">
            <a:off x="5474850" y="3006675"/>
            <a:ext cx="600" cy="1806300"/>
          </a:xfrm>
          <a:prstGeom prst="bentConnector3">
            <a:avLst>
              <a:gd fmla="val 39687500" name="adj1"/>
            </a:avLst>
          </a:prstGeom>
          <a:noFill/>
          <a:ln cap="flat" cmpd="sng" w="19050">
            <a:solidFill>
              <a:schemeClr val="dk2"/>
            </a:solidFill>
            <a:prstDash val="dash"/>
            <a:round/>
            <a:headEnd len="med" w="med" type="none"/>
            <a:tailEnd len="med" w="med" type="triangle"/>
          </a:ln>
        </p:spPr>
      </p:cxnSp>
      <p:sp>
        <p:nvSpPr>
          <p:cNvPr id="1060" name="Google Shape;1060;p82"/>
          <p:cNvSpPr txBox="1"/>
          <p:nvPr/>
        </p:nvSpPr>
        <p:spPr>
          <a:xfrm rot="-858">
            <a:off x="4969629" y="4292224"/>
            <a:ext cx="12021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1044" name="Google Shape;1044;p82"/>
          <p:cNvSpPr/>
          <p:nvPr/>
        </p:nvSpPr>
        <p:spPr>
          <a:xfrm>
            <a:off x="7304388" y="148147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Exploratory </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 Analysis</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(EDA)</a:t>
            </a:r>
            <a:endParaRPr b="1" sz="1000">
              <a:solidFill>
                <a:schemeClr val="dk1"/>
              </a:solidFill>
              <a:latin typeface="Nanum Gothic"/>
              <a:ea typeface="Nanum Gothic"/>
              <a:cs typeface="Nanum Gothic"/>
              <a:sym typeface="Nanum Gothic"/>
            </a:endParaRPr>
          </a:p>
        </p:txBody>
      </p:sp>
      <p:cxnSp>
        <p:nvCxnSpPr>
          <p:cNvPr id="1061" name="Google Shape;1061;p82"/>
          <p:cNvCxnSpPr>
            <a:stCxn id="1055" idx="6"/>
            <a:endCxn id="1044" idx="1"/>
          </p:cNvCxnSpPr>
          <p:nvPr/>
        </p:nvCxnSpPr>
        <p:spPr>
          <a:xfrm>
            <a:off x="7048775" y="1736175"/>
            <a:ext cx="255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8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데이터 전처리 - Data Preprocessing</a:t>
            </a:r>
            <a:endParaRPr/>
          </a:p>
        </p:txBody>
      </p:sp>
      <p:sp>
        <p:nvSpPr>
          <p:cNvPr id="1067" name="Google Shape;1067;p8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068" name="Google Shape;1068;p83"/>
          <p:cNvSpPr txBox="1"/>
          <p:nvPr/>
        </p:nvSpPr>
        <p:spPr>
          <a:xfrm>
            <a:off x="1456600" y="1285313"/>
            <a:ext cx="1825800" cy="4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latin typeface="Nanum Gothic"/>
                <a:ea typeface="Nanum Gothic"/>
                <a:cs typeface="Nanum Gothic"/>
                <a:sym typeface="Nanum Gothic"/>
              </a:rPr>
              <a:t>일반적인 처리 과정</a:t>
            </a:r>
            <a:endParaRPr b="1">
              <a:latin typeface="Nanum Gothic"/>
              <a:ea typeface="Nanum Gothic"/>
              <a:cs typeface="Nanum Gothic"/>
              <a:sym typeface="Nanum Gothic"/>
            </a:endParaRPr>
          </a:p>
        </p:txBody>
      </p:sp>
      <p:sp>
        <p:nvSpPr>
          <p:cNvPr id="1069" name="Google Shape;1069;p83"/>
          <p:cNvSpPr/>
          <p:nvPr/>
        </p:nvSpPr>
        <p:spPr>
          <a:xfrm>
            <a:off x="1603012" y="1955100"/>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데이터 셋 확인</a:t>
            </a:r>
            <a:endParaRPr/>
          </a:p>
        </p:txBody>
      </p:sp>
      <p:sp>
        <p:nvSpPr>
          <p:cNvPr id="1070" name="Google Shape;1070;p83"/>
          <p:cNvSpPr/>
          <p:nvPr/>
        </p:nvSpPr>
        <p:spPr>
          <a:xfrm>
            <a:off x="3792944" y="1955107"/>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결측값(N/A) 처리</a:t>
            </a:r>
            <a:endParaRPr/>
          </a:p>
        </p:txBody>
      </p:sp>
      <p:sp>
        <p:nvSpPr>
          <p:cNvPr id="1071" name="Google Shape;1071;p83"/>
          <p:cNvSpPr/>
          <p:nvPr/>
        </p:nvSpPr>
        <p:spPr>
          <a:xfrm>
            <a:off x="5920422" y="1955103"/>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Feature </a:t>
            </a:r>
            <a:endParaRPr/>
          </a:p>
          <a:p>
            <a:pPr indent="0" lvl="0" marL="0" rtl="0" algn="ctr">
              <a:spcBef>
                <a:spcPts val="0"/>
              </a:spcBef>
              <a:spcAft>
                <a:spcPts val="0"/>
              </a:spcAft>
              <a:buNone/>
            </a:pPr>
            <a:r>
              <a:rPr lang="ko-KR"/>
              <a:t>Engineering</a:t>
            </a:r>
            <a:endParaRPr/>
          </a:p>
        </p:txBody>
      </p:sp>
      <p:sp>
        <p:nvSpPr>
          <p:cNvPr id="1072" name="Google Shape;1072;p83"/>
          <p:cNvSpPr txBox="1"/>
          <p:nvPr/>
        </p:nvSpPr>
        <p:spPr>
          <a:xfrm>
            <a:off x="1554038" y="2664825"/>
            <a:ext cx="1538100" cy="6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EDA</a:t>
            </a:r>
            <a:endParaRPr>
              <a:latin typeface="Nanum Gothic"/>
              <a:ea typeface="Nanum Gothic"/>
              <a:cs typeface="Nanum Gothic"/>
              <a:sym typeface="Nanum Gothic"/>
            </a:endParaRPr>
          </a:p>
        </p:txBody>
      </p:sp>
      <p:sp>
        <p:nvSpPr>
          <p:cNvPr id="1073" name="Google Shape;1073;p83"/>
          <p:cNvSpPr txBox="1"/>
          <p:nvPr/>
        </p:nvSpPr>
        <p:spPr>
          <a:xfrm>
            <a:off x="3790400" y="2664825"/>
            <a:ext cx="1538100" cy="138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삭제</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대표값 대체</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예측값 삽입</a:t>
            </a:r>
            <a:endParaRPr>
              <a:latin typeface="Nanum Gothic"/>
              <a:ea typeface="Nanum Gothic"/>
              <a:cs typeface="Nanum Gothic"/>
              <a:sym typeface="Nanum Gothic"/>
            </a:endParaRPr>
          </a:p>
        </p:txBody>
      </p:sp>
      <p:sp>
        <p:nvSpPr>
          <p:cNvPr id="1074" name="Google Shape;1074;p83"/>
          <p:cNvSpPr txBox="1"/>
          <p:nvPr/>
        </p:nvSpPr>
        <p:spPr>
          <a:xfrm>
            <a:off x="5917875" y="2664825"/>
            <a:ext cx="1538100" cy="132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Scaling</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Binning</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Transform</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ko-KR">
                <a:latin typeface="Nanum Gothic"/>
                <a:ea typeface="Nanum Gothic"/>
                <a:cs typeface="Nanum Gothic"/>
                <a:sym typeface="Nanum Gothic"/>
              </a:rPr>
              <a:t>Dummy</a:t>
            </a:r>
            <a:endParaRPr>
              <a:latin typeface="Nanum Gothic"/>
              <a:ea typeface="Nanum Gothic"/>
              <a:cs typeface="Nanum Gothic"/>
              <a:sym typeface="Nanum Gothic"/>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8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결측값 처리 (MissingValue treatment)</a:t>
            </a:r>
            <a:endParaRPr/>
          </a:p>
        </p:txBody>
      </p:sp>
      <p:sp>
        <p:nvSpPr>
          <p:cNvPr id="1080" name="Google Shape;1080;p8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pic>
        <p:nvPicPr>
          <p:cNvPr id="1081" name="Google Shape;1081;p84"/>
          <p:cNvPicPr preferRelativeResize="0"/>
          <p:nvPr/>
        </p:nvPicPr>
        <p:blipFill>
          <a:blip r:embed="rId3">
            <a:alphaModFix/>
          </a:blip>
          <a:stretch>
            <a:fillRect/>
          </a:stretch>
        </p:blipFill>
        <p:spPr>
          <a:xfrm>
            <a:off x="470275" y="1489150"/>
            <a:ext cx="4067175" cy="2400300"/>
          </a:xfrm>
          <a:prstGeom prst="rect">
            <a:avLst/>
          </a:prstGeom>
          <a:noFill/>
          <a:ln>
            <a:noFill/>
          </a:ln>
        </p:spPr>
      </p:pic>
      <p:sp>
        <p:nvSpPr>
          <p:cNvPr id="1082" name="Google Shape;1082;p84"/>
          <p:cNvSpPr txBox="1"/>
          <p:nvPr/>
        </p:nvSpPr>
        <p:spPr>
          <a:xfrm>
            <a:off x="470275" y="1048300"/>
            <a:ext cx="17538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latin typeface="Nanum Gothic"/>
                <a:ea typeface="Nanum Gothic"/>
                <a:cs typeface="Nanum Gothic"/>
                <a:sym typeface="Nanum Gothic"/>
              </a:rPr>
              <a:t>&gt;&gt; hounsing.info( )</a:t>
            </a:r>
            <a:endParaRPr>
              <a:latin typeface="Nanum Gothic"/>
              <a:ea typeface="Nanum Gothic"/>
              <a:cs typeface="Nanum Gothic"/>
              <a:sym typeface="Nanum Gothic"/>
            </a:endParaRPr>
          </a:p>
        </p:txBody>
      </p:sp>
      <p:sp>
        <p:nvSpPr>
          <p:cNvPr id="1083" name="Google Shape;1083;p84"/>
          <p:cNvSpPr/>
          <p:nvPr/>
        </p:nvSpPr>
        <p:spPr>
          <a:xfrm>
            <a:off x="499650" y="2655022"/>
            <a:ext cx="3762000" cy="19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4"/>
          <p:cNvSpPr/>
          <p:nvPr/>
        </p:nvSpPr>
        <p:spPr>
          <a:xfrm>
            <a:off x="6002600" y="1160425"/>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삭제</a:t>
            </a:r>
            <a:endParaRPr/>
          </a:p>
        </p:txBody>
      </p:sp>
      <p:sp>
        <p:nvSpPr>
          <p:cNvPr id="1085" name="Google Shape;1085;p84"/>
          <p:cNvSpPr/>
          <p:nvPr/>
        </p:nvSpPr>
        <p:spPr>
          <a:xfrm>
            <a:off x="6002600" y="2295600"/>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대표값으로 대체</a:t>
            </a:r>
            <a:endParaRPr/>
          </a:p>
        </p:txBody>
      </p:sp>
      <p:sp>
        <p:nvSpPr>
          <p:cNvPr id="1086" name="Google Shape;1086;p84"/>
          <p:cNvSpPr/>
          <p:nvPr/>
        </p:nvSpPr>
        <p:spPr>
          <a:xfrm>
            <a:off x="6002600" y="3337150"/>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예측값 삽입</a:t>
            </a:r>
            <a:endParaRPr/>
          </a:p>
        </p:txBody>
      </p:sp>
      <p:sp>
        <p:nvSpPr>
          <p:cNvPr id="1087" name="Google Shape;1087;p84"/>
          <p:cNvSpPr txBox="1"/>
          <p:nvPr/>
        </p:nvSpPr>
        <p:spPr>
          <a:xfrm>
            <a:off x="4711600" y="4049825"/>
            <a:ext cx="4203900" cy="55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ko-KR" sz="1100">
                <a:latin typeface="Nanum Gothic"/>
                <a:ea typeface="Nanum Gothic"/>
                <a:cs typeface="Nanum Gothic"/>
                <a:sym typeface="Nanum Gothic"/>
              </a:rPr>
              <a:t>02. Califonia (machine_learning_process).ipynb</a:t>
            </a:r>
            <a:br>
              <a:rPr b="1" i="1" lang="ko-KR" sz="1100">
                <a:latin typeface="Nanum Gothic"/>
                <a:ea typeface="Nanum Gothic"/>
                <a:cs typeface="Nanum Gothic"/>
                <a:sym typeface="Nanum Gothic"/>
              </a:rPr>
            </a:br>
            <a:r>
              <a:rPr b="1" i="1" lang="ko-KR" sz="1100">
                <a:latin typeface="Nanum Gothic"/>
                <a:ea typeface="Nanum Gothic"/>
                <a:cs typeface="Nanum Gothic"/>
                <a:sym typeface="Nanum Gothic"/>
              </a:rPr>
              <a:t>H5</a:t>
            </a:r>
            <a:endParaRPr b="1" i="1" sz="1100">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99" name="Google Shape;99;p1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100" name="Google Shape;100;p13"/>
          <p:cNvSpPr txBox="1"/>
          <p:nvPr/>
        </p:nvSpPr>
        <p:spPr>
          <a:xfrm>
            <a:off x="461351" y="1023125"/>
            <a:ext cx="4431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 3단계</a:t>
            </a:r>
            <a:endParaRPr b="1" sz="1800">
              <a:latin typeface="Nanum Gothic"/>
              <a:ea typeface="Nanum Gothic"/>
              <a:cs typeface="Nanum Gothic"/>
              <a:sym typeface="Nanum Gothic"/>
            </a:endParaRPr>
          </a:p>
        </p:txBody>
      </p:sp>
      <p:sp>
        <p:nvSpPr>
          <p:cNvPr id="101" name="Google Shape;101;p13"/>
          <p:cNvSpPr/>
          <p:nvPr/>
        </p:nvSpPr>
        <p:spPr>
          <a:xfrm>
            <a:off x="5164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수집</a:t>
            </a:r>
            <a:endParaRPr b="1" sz="1700">
              <a:solidFill>
                <a:srgbClr val="FFFFFF"/>
              </a:solidFill>
            </a:endParaRPr>
          </a:p>
        </p:txBody>
      </p:sp>
      <p:sp>
        <p:nvSpPr>
          <p:cNvPr id="102" name="Google Shape;102;p13"/>
          <p:cNvSpPr/>
          <p:nvPr/>
        </p:nvSpPr>
        <p:spPr>
          <a:xfrm>
            <a:off x="37240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분석 </a:t>
            </a:r>
            <a:endParaRPr b="1" sz="1700">
              <a:solidFill>
                <a:srgbClr val="FFFFFF"/>
              </a:solidFill>
            </a:endParaRPr>
          </a:p>
          <a:p>
            <a:pPr indent="0" lvl="0" marL="0" marR="0" rtl="0" algn="ctr">
              <a:lnSpc>
                <a:spcPct val="100000"/>
              </a:lnSpc>
              <a:spcBef>
                <a:spcPts val="0"/>
              </a:spcBef>
              <a:spcAft>
                <a:spcPts val="0"/>
              </a:spcAft>
              <a:buNone/>
            </a:pPr>
            <a:r>
              <a:rPr b="1" lang="ko-KR" sz="1700">
                <a:solidFill>
                  <a:srgbClr val="FFFFFF"/>
                </a:solidFill>
              </a:rPr>
              <a:t>및 모델링</a:t>
            </a:r>
            <a:endParaRPr b="1" sz="1700">
              <a:solidFill>
                <a:srgbClr val="FFFFFF"/>
              </a:solidFill>
            </a:endParaRPr>
          </a:p>
        </p:txBody>
      </p:sp>
      <p:sp>
        <p:nvSpPr>
          <p:cNvPr id="103" name="Google Shape;103;p13"/>
          <p:cNvSpPr/>
          <p:nvPr/>
        </p:nvSpPr>
        <p:spPr>
          <a:xfrm>
            <a:off x="684530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모델 활용</a:t>
            </a:r>
            <a:endParaRPr b="1" sz="1700">
              <a:solidFill>
                <a:srgbClr val="FFFFFF"/>
              </a:solidFill>
            </a:endParaRPr>
          </a:p>
        </p:txBody>
      </p:sp>
      <p:sp>
        <p:nvSpPr>
          <p:cNvPr id="104" name="Google Shape;104;p13"/>
          <p:cNvSpPr/>
          <p:nvPr/>
        </p:nvSpPr>
        <p:spPr>
          <a:xfrm>
            <a:off x="2544600"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709025"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8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Feature Engineering #2</a:t>
            </a:r>
            <a:endParaRPr/>
          </a:p>
        </p:txBody>
      </p:sp>
      <p:sp>
        <p:nvSpPr>
          <p:cNvPr id="1093" name="Google Shape;1093;p8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094" name="Google Shape;1094;p85"/>
          <p:cNvSpPr txBox="1"/>
          <p:nvPr/>
        </p:nvSpPr>
        <p:spPr>
          <a:xfrm>
            <a:off x="900450" y="1566175"/>
            <a:ext cx="7343100" cy="7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Categorical Data 처리 </a:t>
            </a:r>
            <a:endParaRPr b="1" sz="1800">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(범주형 → 수치형)</a:t>
            </a:r>
            <a:endParaRPr b="1">
              <a:latin typeface="Nanum Gothic"/>
              <a:ea typeface="Nanum Gothic"/>
              <a:cs typeface="Nanum Gothic"/>
              <a:sym typeface="Nanum Gothic"/>
            </a:endParaRPr>
          </a:p>
        </p:txBody>
      </p:sp>
      <p:sp>
        <p:nvSpPr>
          <p:cNvPr id="1095" name="Google Shape;1095;p85"/>
          <p:cNvSpPr txBox="1"/>
          <p:nvPr/>
        </p:nvSpPr>
        <p:spPr>
          <a:xfrm>
            <a:off x="846900" y="2775525"/>
            <a:ext cx="7450200" cy="10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머신러닝 알고리즘은 대부분 수치형 자료만 다룸</a:t>
            </a:r>
            <a:endParaRPr b="1" sz="1700">
              <a:latin typeface="Nanum Gothic"/>
              <a:ea typeface="Nanum Gothic"/>
              <a:cs typeface="Nanum Gothic"/>
              <a:sym typeface="Nanum Gothic"/>
            </a:endParaRPr>
          </a:p>
          <a:p>
            <a:pPr indent="0" lvl="0" marL="0" rtl="0" algn="ctr">
              <a:spcBef>
                <a:spcPts val="0"/>
              </a:spcBef>
              <a:spcAft>
                <a:spcPts val="0"/>
              </a:spcAft>
              <a:buNone/>
            </a:pPr>
            <a:r>
              <a:t/>
            </a:r>
            <a:endParaRPr b="1" sz="1700">
              <a:latin typeface="Nanum Gothic"/>
              <a:ea typeface="Nanum Gothic"/>
              <a:cs typeface="Nanum Gothic"/>
              <a:sym typeface="Nanum Gothic"/>
            </a:endParaRPr>
          </a:p>
          <a:p>
            <a:pPr indent="0" lvl="0" marL="0" rtl="0" algn="ctr">
              <a:spcBef>
                <a:spcPts val="0"/>
              </a:spcBef>
              <a:spcAft>
                <a:spcPts val="0"/>
              </a:spcAft>
              <a:buNone/>
            </a:pPr>
            <a:r>
              <a:rPr b="1" lang="ko-KR" sz="1700">
                <a:latin typeface="Nanum Gothic"/>
                <a:ea typeface="Nanum Gothic"/>
                <a:cs typeface="Nanum Gothic"/>
                <a:sym typeface="Nanum Gothic"/>
              </a:rPr>
              <a:t>Encoding의 필요성</a:t>
            </a:r>
            <a:endParaRPr b="1" sz="1700">
              <a:latin typeface="Nanum Gothic"/>
              <a:ea typeface="Nanum Gothic"/>
              <a:cs typeface="Nanum Gothic"/>
              <a:sym typeface="Nanum Gothic"/>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86"/>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Feature Engineering #2</a:t>
            </a:r>
            <a:endParaRPr/>
          </a:p>
        </p:txBody>
      </p:sp>
      <p:sp>
        <p:nvSpPr>
          <p:cNvPr id="1101" name="Google Shape;1101;p8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102" name="Google Shape;1102;p86"/>
          <p:cNvSpPr txBox="1"/>
          <p:nvPr/>
        </p:nvSpPr>
        <p:spPr>
          <a:xfrm>
            <a:off x="274075" y="1835600"/>
            <a:ext cx="30273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Label Encoding</a:t>
            </a:r>
            <a:endParaRPr b="1" sz="1800">
              <a:latin typeface="Nanum Gothic"/>
              <a:ea typeface="Nanum Gothic"/>
              <a:cs typeface="Nanum Gothic"/>
              <a:sym typeface="Nanum Gothic"/>
            </a:endParaRPr>
          </a:p>
        </p:txBody>
      </p:sp>
      <p:sp>
        <p:nvSpPr>
          <p:cNvPr id="1103" name="Google Shape;1103;p86"/>
          <p:cNvSpPr txBox="1"/>
          <p:nvPr/>
        </p:nvSpPr>
        <p:spPr>
          <a:xfrm>
            <a:off x="5255450" y="1835600"/>
            <a:ext cx="30273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a:latin typeface="Nanum Gothic"/>
                <a:ea typeface="Nanum Gothic"/>
                <a:cs typeface="Nanum Gothic"/>
                <a:sym typeface="Nanum Gothic"/>
              </a:rPr>
              <a:t>OneHot Encoding</a:t>
            </a:r>
            <a:endParaRPr b="1" sz="1800">
              <a:latin typeface="Nanum Gothic"/>
              <a:ea typeface="Nanum Gothic"/>
              <a:cs typeface="Nanum Gothic"/>
              <a:sym typeface="Nanum Gothic"/>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87"/>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Feature Engineering #3</a:t>
            </a:r>
            <a:endParaRPr/>
          </a:p>
        </p:txBody>
      </p:sp>
      <p:sp>
        <p:nvSpPr>
          <p:cNvPr id="1109" name="Google Shape;1109;p8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110" name="Google Shape;1110;p87"/>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Feature Scaling</a:t>
            </a:r>
            <a:endParaRPr b="1">
              <a:latin typeface="Nanum Gothic"/>
              <a:ea typeface="Nanum Gothic"/>
              <a:cs typeface="Nanum Gothic"/>
              <a:sym typeface="Nanum Gothic"/>
            </a:endParaRPr>
          </a:p>
        </p:txBody>
      </p:sp>
      <p:pic>
        <p:nvPicPr>
          <p:cNvPr id="1111" name="Google Shape;1111;p87"/>
          <p:cNvPicPr preferRelativeResize="0"/>
          <p:nvPr/>
        </p:nvPicPr>
        <p:blipFill>
          <a:blip r:embed="rId3">
            <a:alphaModFix/>
          </a:blip>
          <a:stretch>
            <a:fillRect/>
          </a:stretch>
        </p:blipFill>
        <p:spPr>
          <a:xfrm>
            <a:off x="546475" y="1450000"/>
            <a:ext cx="8048625" cy="2419350"/>
          </a:xfrm>
          <a:prstGeom prst="rect">
            <a:avLst/>
          </a:prstGeom>
          <a:noFill/>
          <a:ln>
            <a:noFill/>
          </a:ln>
        </p:spPr>
      </p:pic>
      <p:sp>
        <p:nvSpPr>
          <p:cNvPr id="1112" name="Google Shape;1112;p87"/>
          <p:cNvSpPr/>
          <p:nvPr/>
        </p:nvSpPr>
        <p:spPr>
          <a:xfrm>
            <a:off x="615050" y="2264225"/>
            <a:ext cx="7867200" cy="24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7"/>
          <p:cNvSpPr/>
          <p:nvPr/>
        </p:nvSpPr>
        <p:spPr>
          <a:xfrm>
            <a:off x="4031000" y="2264225"/>
            <a:ext cx="808800" cy="154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7"/>
          <p:cNvSpPr txBox="1"/>
          <p:nvPr/>
        </p:nvSpPr>
        <p:spPr>
          <a:xfrm>
            <a:off x="754375" y="3909050"/>
            <a:ext cx="77280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Feature 간에 스케일이 매우 다르다.</a:t>
            </a:r>
            <a:endParaRPr>
              <a:latin typeface="Nanum Gothic"/>
              <a:ea typeface="Nanum Gothic"/>
              <a:cs typeface="Nanum Gothic"/>
              <a:sym typeface="Nanum Gothic"/>
            </a:endParaRPr>
          </a:p>
          <a:p>
            <a:pPr indent="0" lvl="0" marL="0" rtl="0" algn="ctr">
              <a:spcBef>
                <a:spcPts val="0"/>
              </a:spcBef>
              <a:spcAft>
                <a:spcPts val="0"/>
              </a:spcAft>
              <a:buNone/>
            </a:pPr>
            <a:r>
              <a:t/>
            </a:r>
            <a:endParaRPr>
              <a:latin typeface="Nanum Gothic"/>
              <a:ea typeface="Nanum Gothic"/>
              <a:cs typeface="Nanum Gothic"/>
              <a:sym typeface="Nanum Gothic"/>
            </a:endParaRPr>
          </a:p>
          <a:p>
            <a:pPr indent="0" lvl="0" marL="0" rtl="0" algn="ctr">
              <a:spcBef>
                <a:spcPts val="0"/>
              </a:spcBef>
              <a:spcAft>
                <a:spcPts val="0"/>
              </a:spcAft>
              <a:buNone/>
            </a:pPr>
            <a:r>
              <a:rPr b="1" lang="ko-KR" sz="1600">
                <a:latin typeface="Nanum Gothic"/>
                <a:ea typeface="Nanum Gothic"/>
                <a:cs typeface="Nanum Gothic"/>
                <a:sym typeface="Nanum Gothic"/>
              </a:rPr>
              <a:t>스케일을 맞춰주는 것</a:t>
            </a:r>
            <a:endParaRPr b="1" sz="1600">
              <a:latin typeface="Nanum Gothic"/>
              <a:ea typeface="Nanum Gothic"/>
              <a:cs typeface="Nanum Gothic"/>
              <a:sym typeface="Nanum Gothic"/>
            </a:endParaRPr>
          </a:p>
        </p:txBody>
      </p:sp>
      <p:sp>
        <p:nvSpPr>
          <p:cNvPr id="1115" name="Google Shape;1115;p87"/>
          <p:cNvSpPr/>
          <p:nvPr/>
        </p:nvSpPr>
        <p:spPr>
          <a:xfrm>
            <a:off x="7673575" y="2264225"/>
            <a:ext cx="808800" cy="154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88"/>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Feature Engineering #3</a:t>
            </a:r>
            <a:endParaRPr/>
          </a:p>
        </p:txBody>
      </p:sp>
      <p:sp>
        <p:nvSpPr>
          <p:cNvPr id="1121" name="Google Shape;1121;p8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122" name="Google Shape;1122;p88"/>
          <p:cNvSpPr txBox="1"/>
          <p:nvPr/>
        </p:nvSpPr>
        <p:spPr>
          <a:xfrm>
            <a:off x="4711600" y="4202225"/>
            <a:ext cx="4203900" cy="55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ko-KR" sz="1100">
                <a:latin typeface="Nanum Gothic"/>
                <a:ea typeface="Nanum Gothic"/>
                <a:cs typeface="Nanum Gothic"/>
                <a:sym typeface="Nanum Gothic"/>
              </a:rPr>
              <a:t>02. Califonia (machine_learning_process).ipynb</a:t>
            </a:r>
            <a:br>
              <a:rPr b="1" i="1" lang="ko-KR" sz="1100">
                <a:latin typeface="Nanum Gothic"/>
                <a:ea typeface="Nanum Gothic"/>
                <a:cs typeface="Nanum Gothic"/>
                <a:sym typeface="Nanum Gothic"/>
              </a:rPr>
            </a:br>
            <a:r>
              <a:rPr b="1" i="1" lang="ko-KR" sz="1100">
                <a:latin typeface="Nanum Gothic"/>
                <a:ea typeface="Nanum Gothic"/>
                <a:cs typeface="Nanum Gothic"/>
                <a:sym typeface="Nanum Gothic"/>
              </a:rPr>
              <a:t>H5-3</a:t>
            </a:r>
            <a:endParaRPr b="1" i="1" sz="1100">
              <a:latin typeface="Nanum Gothic"/>
              <a:ea typeface="Nanum Gothic"/>
              <a:cs typeface="Nanum Gothic"/>
              <a:sym typeface="Nanum Gothic"/>
            </a:endParaRPr>
          </a:p>
        </p:txBody>
      </p:sp>
      <p:sp>
        <p:nvSpPr>
          <p:cNvPr id="1123" name="Google Shape;1123;p88"/>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Feature Scaling</a:t>
            </a:r>
            <a:endParaRPr b="1">
              <a:latin typeface="Nanum Gothic"/>
              <a:ea typeface="Nanum Gothic"/>
              <a:cs typeface="Nanum Gothic"/>
              <a:sym typeface="Nanum Gothic"/>
            </a:endParaRPr>
          </a:p>
        </p:txBody>
      </p:sp>
      <p:sp>
        <p:nvSpPr>
          <p:cNvPr id="1124" name="Google Shape;1124;p88"/>
          <p:cNvSpPr/>
          <p:nvPr/>
        </p:nvSpPr>
        <p:spPr>
          <a:xfrm>
            <a:off x="1578550" y="1839325"/>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min-max normalization</a:t>
            </a:r>
            <a:endParaRPr/>
          </a:p>
        </p:txBody>
      </p:sp>
      <p:sp>
        <p:nvSpPr>
          <p:cNvPr id="1125" name="Google Shape;1125;p88"/>
          <p:cNvSpPr/>
          <p:nvPr/>
        </p:nvSpPr>
        <p:spPr>
          <a:xfrm>
            <a:off x="6002612" y="1827475"/>
            <a:ext cx="1533000" cy="5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Standardization</a:t>
            </a:r>
            <a:endParaRPr/>
          </a:p>
        </p:txBody>
      </p:sp>
      <p:pic>
        <p:nvPicPr>
          <p:cNvPr id="1126" name="Google Shape;1126;p88"/>
          <p:cNvPicPr preferRelativeResize="0"/>
          <p:nvPr/>
        </p:nvPicPr>
        <p:blipFill>
          <a:blip r:embed="rId3">
            <a:alphaModFix/>
          </a:blip>
          <a:stretch>
            <a:fillRect/>
          </a:stretch>
        </p:blipFill>
        <p:spPr>
          <a:xfrm>
            <a:off x="1349663" y="2809050"/>
            <a:ext cx="1990725" cy="561975"/>
          </a:xfrm>
          <a:prstGeom prst="rect">
            <a:avLst/>
          </a:prstGeom>
          <a:noFill/>
          <a:ln>
            <a:noFill/>
          </a:ln>
        </p:spPr>
      </p:pic>
      <p:pic>
        <p:nvPicPr>
          <p:cNvPr id="1127" name="Google Shape;1127;p88"/>
          <p:cNvPicPr preferRelativeResize="0"/>
          <p:nvPr/>
        </p:nvPicPr>
        <p:blipFill>
          <a:blip r:embed="rId4">
            <a:alphaModFix/>
          </a:blip>
          <a:stretch>
            <a:fillRect/>
          </a:stretch>
        </p:blipFill>
        <p:spPr>
          <a:xfrm>
            <a:off x="6202251" y="2830538"/>
            <a:ext cx="1133687" cy="495300"/>
          </a:xfrm>
          <a:prstGeom prst="rect">
            <a:avLst/>
          </a:prstGeom>
          <a:noFill/>
          <a:ln>
            <a:noFill/>
          </a:ln>
        </p:spPr>
      </p:pic>
      <p:sp>
        <p:nvSpPr>
          <p:cNvPr id="1128" name="Google Shape;1128;p88"/>
          <p:cNvSpPr txBox="1"/>
          <p:nvPr/>
        </p:nvSpPr>
        <p:spPr>
          <a:xfrm>
            <a:off x="1581238" y="2460125"/>
            <a:ext cx="15303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0 &lt;= x &lt;= 1</a:t>
            </a:r>
            <a:endParaRPr>
              <a:latin typeface="Nanum Gothic"/>
              <a:ea typeface="Nanum Gothic"/>
              <a:cs typeface="Nanum Gothic"/>
              <a:sym typeface="Nanum Gothic"/>
            </a:endParaRPr>
          </a:p>
        </p:txBody>
      </p:sp>
      <p:sp>
        <p:nvSpPr>
          <p:cNvPr id="1129" name="Google Shape;1129;p88"/>
          <p:cNvSpPr txBox="1"/>
          <p:nvPr/>
        </p:nvSpPr>
        <p:spPr>
          <a:xfrm>
            <a:off x="5773700" y="2458913"/>
            <a:ext cx="1990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평균:0 / 분산:1</a:t>
            </a:r>
            <a:endParaRPr>
              <a:latin typeface="Nanum Gothic"/>
              <a:ea typeface="Nanum Gothic"/>
              <a:cs typeface="Nanum Gothic"/>
              <a:sym typeface="Nanum Gothic"/>
            </a:endParaRPr>
          </a:p>
        </p:txBody>
      </p:sp>
      <p:sp>
        <p:nvSpPr>
          <p:cNvPr id="1130" name="Google Shape;1130;p88"/>
          <p:cNvSpPr txBox="1"/>
          <p:nvPr/>
        </p:nvSpPr>
        <p:spPr>
          <a:xfrm>
            <a:off x="5285900" y="3531750"/>
            <a:ext cx="29664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이상치에 영향을 잘 안 받음,</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상한과 하한이 없</a:t>
            </a:r>
            <a:r>
              <a:rPr lang="ko-KR">
                <a:latin typeface="Nanum Gothic"/>
                <a:ea typeface="Nanum Gothic"/>
                <a:cs typeface="Nanum Gothic"/>
                <a:sym typeface="Nanum Gothic"/>
              </a:rPr>
              <a:t>기 때문</a:t>
            </a:r>
            <a:endParaRPr>
              <a:latin typeface="Nanum Gothic"/>
              <a:ea typeface="Nanum Gothic"/>
              <a:cs typeface="Nanum Gothic"/>
              <a:sym typeface="Nanum Gothic"/>
            </a:endParaRPr>
          </a:p>
        </p:txBody>
      </p:sp>
      <p:sp>
        <p:nvSpPr>
          <p:cNvPr id="1131" name="Google Shape;1131;p88"/>
          <p:cNvSpPr txBox="1"/>
          <p:nvPr/>
        </p:nvSpPr>
        <p:spPr>
          <a:xfrm>
            <a:off x="997475" y="3531750"/>
            <a:ext cx="29664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큰 이상치가 존재시 </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문제 발생 가능성</a:t>
            </a:r>
            <a:endParaRPr>
              <a:latin typeface="Nanum Gothic"/>
              <a:ea typeface="Nanum Gothic"/>
              <a:cs typeface="Nanum Gothic"/>
              <a:sym typeface="Nanum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89"/>
          <p:cNvSpPr txBox="1"/>
          <p:nvPr>
            <p:ph type="title"/>
          </p:nvPr>
        </p:nvSpPr>
        <p:spPr>
          <a:xfrm>
            <a:off x="947401" y="269550"/>
            <a:ext cx="7149000" cy="366900"/>
          </a:xfrm>
          <a:prstGeom prst="rect">
            <a:avLst/>
          </a:prstGeom>
        </p:spPr>
        <p:txBody>
          <a:bodyPr anchorCtr="0" anchor="t" bIns="17125" lIns="34275" spcFirstLastPara="1" rIns="34275" wrap="square" tIns="17125">
            <a:noAutofit/>
          </a:bodyPr>
          <a:lstStyle/>
          <a:p>
            <a:pPr indent="0" lvl="0" marL="457200" rtl="0" algn="ctr">
              <a:spcBef>
                <a:spcPts val="0"/>
              </a:spcBef>
              <a:spcAft>
                <a:spcPts val="0"/>
              </a:spcAft>
              <a:buNone/>
            </a:pPr>
            <a:r>
              <a:rPr lang="ko-KR"/>
              <a:t>4. Data Segregation</a:t>
            </a:r>
            <a:endParaRPr/>
          </a:p>
        </p:txBody>
      </p:sp>
      <p:sp>
        <p:nvSpPr>
          <p:cNvPr id="1138" name="Google Shape;1138;p8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머신러닝 프로세스</a:t>
            </a:r>
            <a:endParaRPr/>
          </a:p>
        </p:txBody>
      </p:sp>
      <p:sp>
        <p:nvSpPr>
          <p:cNvPr id="1139" name="Google Shape;1139;p89"/>
          <p:cNvSpPr/>
          <p:nvPr/>
        </p:nvSpPr>
        <p:spPr>
          <a:xfrm>
            <a:off x="462650" y="14546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Define Problem</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(문제` 정의)</a:t>
            </a:r>
            <a:endParaRPr b="1" sz="1200">
              <a:solidFill>
                <a:schemeClr val="dk1"/>
              </a:solidFill>
              <a:latin typeface="Nanum Gothic"/>
              <a:ea typeface="Nanum Gothic"/>
              <a:cs typeface="Nanum Gothic"/>
              <a:sym typeface="Nanum Gothic"/>
            </a:endParaRPr>
          </a:p>
        </p:txBody>
      </p:sp>
      <p:sp>
        <p:nvSpPr>
          <p:cNvPr id="1140" name="Google Shape;1140;p89"/>
          <p:cNvSpPr/>
          <p:nvPr/>
        </p:nvSpPr>
        <p:spPr>
          <a:xfrm>
            <a:off x="2258013" y="1468450"/>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Dat`a-Ingestion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(데이터수집 및 정의)</a:t>
            </a:r>
            <a:endParaRPr b="1" sz="1200">
              <a:solidFill>
                <a:schemeClr val="dk1"/>
              </a:solidFill>
              <a:latin typeface="Nanum Gothic"/>
              <a:ea typeface="Nanum Gothic"/>
              <a:cs typeface="Nanum Gothic"/>
              <a:sym typeface="Nanum Gothic"/>
            </a:endParaRPr>
          </a:p>
        </p:txBody>
      </p:sp>
      <p:sp>
        <p:nvSpPr>
          <p:cNvPr id="1141" name="Google Shape;1141;p89"/>
          <p:cNvSpPr/>
          <p:nvPr/>
        </p:nvSpPr>
        <p:spPr>
          <a:xfrm>
            <a:off x="7316338" y="340012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latin typeface="Nanum Gothic"/>
                <a:ea typeface="Nanum Gothic"/>
                <a:cs typeface="Nanum Gothic"/>
                <a:sym typeface="Nanum Gothic"/>
              </a:rPr>
              <a:t>Data</a:t>
            </a:r>
            <a:endParaRPr b="1" sz="1200">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latin typeface="Nanum Gothic"/>
                <a:ea typeface="Nanum Gothic"/>
                <a:cs typeface="Nanum Gothic"/>
                <a:sym typeface="Nanum Gothic"/>
              </a:rPr>
              <a:t>Preparation</a:t>
            </a:r>
            <a:endParaRPr b="1" sz="1200">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latin typeface="Nanum Gothic"/>
                <a:ea typeface="Nanum Gothic"/>
                <a:cs typeface="Nanum Gothic"/>
                <a:sym typeface="Nanum Gothic"/>
              </a:rPr>
              <a:t>(데이터 전처리)</a:t>
            </a:r>
            <a:endParaRPr b="1" sz="1200">
              <a:latin typeface="Nanum Gothic"/>
              <a:ea typeface="Nanum Gothic"/>
              <a:cs typeface="Nanum Gothic"/>
              <a:sym typeface="Nanum Gothic"/>
            </a:endParaRPr>
          </a:p>
        </p:txBody>
      </p:sp>
      <p:sp>
        <p:nvSpPr>
          <p:cNvPr id="1142" name="Google Shape;1142;p89"/>
          <p:cNvSpPr/>
          <p:nvPr/>
        </p:nvSpPr>
        <p:spPr>
          <a:xfrm>
            <a:off x="4116625" y="1472750"/>
            <a:ext cx="15849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Data Segregation</a:t>
            </a:r>
            <a:endParaRPr b="1" sz="12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(데이터 분리)</a:t>
            </a:r>
            <a:endParaRPr b="1" sz="1200">
              <a:solidFill>
                <a:schemeClr val="dk1"/>
              </a:solidFill>
              <a:latin typeface="Nanum Gothic"/>
              <a:ea typeface="Nanum Gothic"/>
              <a:cs typeface="Nanum Gothic"/>
              <a:sym typeface="Nanum Gothic"/>
            </a:endParaRPr>
          </a:p>
        </p:txBody>
      </p:sp>
      <p:sp>
        <p:nvSpPr>
          <p:cNvPr id="1143" name="Google Shape;1143;p89"/>
          <p:cNvSpPr/>
          <p:nvPr/>
        </p:nvSpPr>
        <p:spPr>
          <a:xfrm>
            <a:off x="5777225" y="3400125"/>
            <a:ext cx="12021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Model Selection &amp;Training</a:t>
            </a:r>
            <a:endParaRPr b="1" sz="1300">
              <a:solidFill>
                <a:srgbClr val="FFFFFF"/>
              </a:solidFill>
              <a:latin typeface="Nanum Gothic"/>
              <a:ea typeface="Nanum Gothic"/>
              <a:cs typeface="Nanum Gothic"/>
              <a:sym typeface="Nanum Gothic"/>
            </a:endParaRPr>
          </a:p>
        </p:txBody>
      </p:sp>
      <p:sp>
        <p:nvSpPr>
          <p:cNvPr id="1144" name="Google Shape;1144;p89"/>
          <p:cNvSpPr txBox="1"/>
          <p:nvPr/>
        </p:nvSpPr>
        <p:spPr>
          <a:xfrm>
            <a:off x="509475" y="955025"/>
            <a:ext cx="3468300" cy="5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Machine Learning Pipeline(Work Flow)</a:t>
            </a:r>
            <a:endParaRPr b="1">
              <a:latin typeface="Nanum Gothic"/>
              <a:ea typeface="Nanum Gothic"/>
              <a:cs typeface="Nanum Gothic"/>
              <a:sym typeface="Nanum Gothic"/>
            </a:endParaRPr>
          </a:p>
        </p:txBody>
      </p:sp>
      <p:cxnSp>
        <p:nvCxnSpPr>
          <p:cNvPr id="1145" name="Google Shape;1145;p89"/>
          <p:cNvCxnSpPr>
            <a:stCxn id="1139" idx="3"/>
            <a:endCxn id="1140" idx="1"/>
          </p:cNvCxnSpPr>
          <p:nvPr/>
        </p:nvCxnSpPr>
        <p:spPr>
          <a:xfrm>
            <a:off x="2046650" y="1709325"/>
            <a:ext cx="211500" cy="13800"/>
          </a:xfrm>
          <a:prstGeom prst="straightConnector1">
            <a:avLst/>
          </a:prstGeom>
          <a:noFill/>
          <a:ln cap="flat" cmpd="sng" w="19050">
            <a:solidFill>
              <a:schemeClr val="dk2"/>
            </a:solidFill>
            <a:prstDash val="solid"/>
            <a:round/>
            <a:headEnd len="med" w="med" type="none"/>
            <a:tailEnd len="med" w="med" type="triangle"/>
          </a:ln>
        </p:spPr>
      </p:cxnSp>
      <p:cxnSp>
        <p:nvCxnSpPr>
          <p:cNvPr id="1146" name="Google Shape;1146;p89"/>
          <p:cNvCxnSpPr>
            <a:stCxn id="1140" idx="3"/>
            <a:endCxn id="1142" idx="1"/>
          </p:cNvCxnSpPr>
          <p:nvPr/>
        </p:nvCxnSpPr>
        <p:spPr>
          <a:xfrm>
            <a:off x="3842013" y="1723150"/>
            <a:ext cx="274500" cy="4200"/>
          </a:xfrm>
          <a:prstGeom prst="straightConnector1">
            <a:avLst/>
          </a:prstGeom>
          <a:noFill/>
          <a:ln cap="flat" cmpd="sng" w="19050">
            <a:solidFill>
              <a:schemeClr val="dk2"/>
            </a:solidFill>
            <a:prstDash val="solid"/>
            <a:round/>
            <a:headEnd len="med" w="med" type="none"/>
            <a:tailEnd len="med" w="med" type="triangle"/>
          </a:ln>
        </p:spPr>
      </p:cxnSp>
      <p:cxnSp>
        <p:nvCxnSpPr>
          <p:cNvPr id="1147" name="Google Shape;1147;p89"/>
          <p:cNvCxnSpPr>
            <a:stCxn id="1148" idx="2"/>
            <a:endCxn id="1141" idx="0"/>
          </p:cNvCxnSpPr>
          <p:nvPr/>
        </p:nvCxnSpPr>
        <p:spPr>
          <a:xfrm>
            <a:off x="8096388" y="1990875"/>
            <a:ext cx="12000" cy="1409400"/>
          </a:xfrm>
          <a:prstGeom prst="straightConnector1">
            <a:avLst/>
          </a:prstGeom>
          <a:noFill/>
          <a:ln cap="flat" cmpd="sng" w="19050">
            <a:solidFill>
              <a:schemeClr val="dk2"/>
            </a:solidFill>
            <a:prstDash val="solid"/>
            <a:round/>
            <a:headEnd len="med" w="med" type="none"/>
            <a:tailEnd len="med" w="med" type="triangle"/>
          </a:ln>
        </p:spPr>
      </p:cxnSp>
      <p:cxnSp>
        <p:nvCxnSpPr>
          <p:cNvPr id="1149" name="Google Shape;1149;p89"/>
          <p:cNvCxnSpPr>
            <a:stCxn id="1141" idx="1"/>
            <a:endCxn id="1143" idx="3"/>
          </p:cNvCxnSpPr>
          <p:nvPr/>
        </p:nvCxnSpPr>
        <p:spPr>
          <a:xfrm rot="10800000">
            <a:off x="6979438" y="3654825"/>
            <a:ext cx="336900" cy="0"/>
          </a:xfrm>
          <a:prstGeom prst="straightConnector1">
            <a:avLst/>
          </a:prstGeom>
          <a:noFill/>
          <a:ln cap="flat" cmpd="sng" w="19050">
            <a:solidFill>
              <a:schemeClr val="dk2"/>
            </a:solidFill>
            <a:prstDash val="solid"/>
            <a:round/>
            <a:headEnd len="med" w="med" type="none"/>
            <a:tailEnd len="med" w="med" type="triangle"/>
          </a:ln>
        </p:spPr>
      </p:cxnSp>
      <p:sp>
        <p:nvSpPr>
          <p:cNvPr id="1150" name="Google Shape;1150;p89"/>
          <p:cNvSpPr/>
          <p:nvPr/>
        </p:nvSpPr>
        <p:spPr>
          <a:xfrm>
            <a:off x="3780000" y="3400125"/>
            <a:ext cx="1584000" cy="509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Candidate Model Evaluate</a:t>
            </a:r>
            <a:endParaRPr b="1" sz="1300">
              <a:solidFill>
                <a:srgbClr val="FFFFFF"/>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300">
                <a:solidFill>
                  <a:srgbClr val="FFFFFF"/>
                </a:solidFill>
                <a:latin typeface="Nanum Gothic"/>
                <a:ea typeface="Nanum Gothic"/>
                <a:cs typeface="Nanum Gothic"/>
                <a:sym typeface="Nanum Gothic"/>
              </a:rPr>
              <a:t>(모델 평가)</a:t>
            </a:r>
            <a:endParaRPr b="1" sz="1300">
              <a:solidFill>
                <a:srgbClr val="FFFFFF"/>
              </a:solidFill>
              <a:latin typeface="Nanum Gothic"/>
              <a:ea typeface="Nanum Gothic"/>
              <a:cs typeface="Nanum Gothic"/>
              <a:sym typeface="Nanum Gothic"/>
            </a:endParaRPr>
          </a:p>
        </p:txBody>
      </p:sp>
      <p:cxnSp>
        <p:nvCxnSpPr>
          <p:cNvPr id="1151" name="Google Shape;1151;p89"/>
          <p:cNvCxnSpPr>
            <a:stCxn id="1143" idx="1"/>
            <a:endCxn id="1150" idx="3"/>
          </p:cNvCxnSpPr>
          <p:nvPr/>
        </p:nvCxnSpPr>
        <p:spPr>
          <a:xfrm rot="10800000">
            <a:off x="5364125" y="3654825"/>
            <a:ext cx="413100" cy="0"/>
          </a:xfrm>
          <a:prstGeom prst="straightConnector1">
            <a:avLst/>
          </a:prstGeom>
          <a:noFill/>
          <a:ln cap="flat" cmpd="sng" w="19050">
            <a:solidFill>
              <a:schemeClr val="dk2"/>
            </a:solidFill>
            <a:prstDash val="solid"/>
            <a:round/>
            <a:headEnd len="med" w="med" type="none"/>
            <a:tailEnd len="med" w="med" type="triangle"/>
          </a:ln>
        </p:spPr>
      </p:cxnSp>
      <p:sp>
        <p:nvSpPr>
          <p:cNvPr id="1152" name="Google Shape;1152;p89"/>
          <p:cNvSpPr/>
          <p:nvPr/>
        </p:nvSpPr>
        <p:spPr>
          <a:xfrm>
            <a:off x="2046647" y="3400125"/>
            <a:ext cx="1256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Model </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Deployment</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(모델 배포)</a:t>
            </a:r>
            <a:endParaRPr b="1" sz="1200">
              <a:latin typeface="Nanum Gothic"/>
              <a:ea typeface="Nanum Gothic"/>
              <a:cs typeface="Nanum Gothic"/>
              <a:sym typeface="Nanum Gothic"/>
            </a:endParaRPr>
          </a:p>
        </p:txBody>
      </p:sp>
      <p:cxnSp>
        <p:nvCxnSpPr>
          <p:cNvPr id="1153" name="Google Shape;1153;p89"/>
          <p:cNvCxnSpPr>
            <a:stCxn id="1150" idx="1"/>
            <a:endCxn id="1152" idx="3"/>
          </p:cNvCxnSpPr>
          <p:nvPr/>
        </p:nvCxnSpPr>
        <p:spPr>
          <a:xfrm rot="10800000">
            <a:off x="3302700" y="3654825"/>
            <a:ext cx="477300" cy="0"/>
          </a:xfrm>
          <a:prstGeom prst="straightConnector1">
            <a:avLst/>
          </a:prstGeom>
          <a:noFill/>
          <a:ln cap="flat" cmpd="sng" w="19050">
            <a:solidFill>
              <a:schemeClr val="dk2"/>
            </a:solidFill>
            <a:prstDash val="solid"/>
            <a:round/>
            <a:headEnd len="med" w="med" type="none"/>
            <a:tailEnd len="med" w="med" type="triangle"/>
          </a:ln>
        </p:spPr>
      </p:cxnSp>
      <p:sp>
        <p:nvSpPr>
          <p:cNvPr id="1154" name="Google Shape;1154;p89"/>
          <p:cNvSpPr/>
          <p:nvPr/>
        </p:nvSpPr>
        <p:spPr>
          <a:xfrm>
            <a:off x="462646" y="3400125"/>
            <a:ext cx="11601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latin typeface="Nanum Gothic"/>
                <a:ea typeface="Nanum Gothic"/>
                <a:cs typeface="Nanum Gothic"/>
                <a:sym typeface="Nanum Gothic"/>
              </a:rPr>
              <a:t>Performance Monitoring</a:t>
            </a:r>
            <a:endParaRPr b="1" sz="1200">
              <a:latin typeface="Nanum Gothic"/>
              <a:ea typeface="Nanum Gothic"/>
              <a:cs typeface="Nanum Gothic"/>
              <a:sym typeface="Nanum Gothic"/>
            </a:endParaRPr>
          </a:p>
          <a:p>
            <a:pPr indent="0" lvl="0" marL="0" rtl="0" algn="ctr">
              <a:spcBef>
                <a:spcPts val="0"/>
              </a:spcBef>
              <a:spcAft>
                <a:spcPts val="0"/>
              </a:spcAft>
              <a:buNone/>
            </a:pPr>
            <a:r>
              <a:rPr b="1" lang="ko-KR" sz="1200">
                <a:latin typeface="Nanum Gothic"/>
                <a:ea typeface="Nanum Gothic"/>
                <a:cs typeface="Nanum Gothic"/>
                <a:sym typeface="Nanum Gothic"/>
              </a:rPr>
              <a:t>(성능 감시)</a:t>
            </a:r>
            <a:endParaRPr b="1" sz="1200">
              <a:latin typeface="Nanum Gothic"/>
              <a:ea typeface="Nanum Gothic"/>
              <a:cs typeface="Nanum Gothic"/>
              <a:sym typeface="Nanum Gothic"/>
            </a:endParaRPr>
          </a:p>
        </p:txBody>
      </p:sp>
      <p:cxnSp>
        <p:nvCxnSpPr>
          <p:cNvPr id="1155" name="Google Shape;1155;p89"/>
          <p:cNvCxnSpPr>
            <a:stCxn id="1152" idx="1"/>
            <a:endCxn id="1154" idx="3"/>
          </p:cNvCxnSpPr>
          <p:nvPr/>
        </p:nvCxnSpPr>
        <p:spPr>
          <a:xfrm rot="10800000">
            <a:off x="1622747" y="3654825"/>
            <a:ext cx="423900" cy="0"/>
          </a:xfrm>
          <a:prstGeom prst="straightConnector1">
            <a:avLst/>
          </a:prstGeom>
          <a:noFill/>
          <a:ln cap="flat" cmpd="sng" w="19050">
            <a:solidFill>
              <a:schemeClr val="dk2"/>
            </a:solidFill>
            <a:prstDash val="solid"/>
            <a:round/>
            <a:headEnd len="med" w="med" type="none"/>
            <a:tailEnd len="med" w="med" type="triangle"/>
          </a:ln>
        </p:spPr>
      </p:cxnSp>
      <p:cxnSp>
        <p:nvCxnSpPr>
          <p:cNvPr id="1156" name="Google Shape;1156;p89"/>
          <p:cNvCxnSpPr>
            <a:stCxn id="1154" idx="0"/>
            <a:endCxn id="1140" idx="2"/>
          </p:cNvCxnSpPr>
          <p:nvPr/>
        </p:nvCxnSpPr>
        <p:spPr>
          <a:xfrm flipH="1" rot="10800000">
            <a:off x="1042696" y="1977825"/>
            <a:ext cx="2007300" cy="1422300"/>
          </a:xfrm>
          <a:prstGeom prst="straightConnector1">
            <a:avLst/>
          </a:prstGeom>
          <a:noFill/>
          <a:ln cap="flat" cmpd="sng" w="19050">
            <a:solidFill>
              <a:schemeClr val="dk2"/>
            </a:solidFill>
            <a:prstDash val="dash"/>
            <a:round/>
            <a:headEnd len="med" w="med" type="none"/>
            <a:tailEnd len="med" w="med" type="triangle"/>
          </a:ln>
        </p:spPr>
      </p:cxnSp>
      <p:sp>
        <p:nvSpPr>
          <p:cNvPr id="1157" name="Google Shape;1157;p89"/>
          <p:cNvSpPr txBox="1"/>
          <p:nvPr/>
        </p:nvSpPr>
        <p:spPr>
          <a:xfrm rot="-1799699">
            <a:off x="1642629" y="2747510"/>
            <a:ext cx="1201982" cy="23829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1158" name="Google Shape;1158;p89"/>
          <p:cNvSpPr/>
          <p:nvPr/>
        </p:nvSpPr>
        <p:spPr>
          <a:xfrm>
            <a:off x="4092438" y="2309038"/>
            <a:ext cx="959100" cy="50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200">
                <a:solidFill>
                  <a:schemeClr val="dk1"/>
                </a:solidFill>
                <a:latin typeface="Nanum Gothic"/>
                <a:ea typeface="Nanum Gothic"/>
                <a:cs typeface="Nanum Gothic"/>
                <a:sym typeface="Nanum Gothic"/>
              </a:rPr>
              <a:t>Test Data</a:t>
            </a:r>
            <a:endParaRPr b="1" sz="1200">
              <a:solidFill>
                <a:schemeClr val="dk1"/>
              </a:solidFill>
              <a:latin typeface="Nanum Gothic"/>
              <a:ea typeface="Nanum Gothic"/>
              <a:cs typeface="Nanum Gothic"/>
              <a:sym typeface="Nanum Gothic"/>
            </a:endParaRPr>
          </a:p>
        </p:txBody>
      </p:sp>
      <p:sp>
        <p:nvSpPr>
          <p:cNvPr id="1159" name="Google Shape;1159;p89"/>
          <p:cNvSpPr/>
          <p:nvPr/>
        </p:nvSpPr>
        <p:spPr>
          <a:xfrm>
            <a:off x="6089675" y="1455225"/>
            <a:ext cx="959100" cy="56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Training</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a:t>
            </a:r>
            <a:endParaRPr b="1" sz="1000">
              <a:solidFill>
                <a:schemeClr val="dk1"/>
              </a:solidFill>
              <a:latin typeface="Nanum Gothic"/>
              <a:ea typeface="Nanum Gothic"/>
              <a:cs typeface="Nanum Gothic"/>
              <a:sym typeface="Nanum Gothic"/>
            </a:endParaRPr>
          </a:p>
        </p:txBody>
      </p:sp>
      <p:cxnSp>
        <p:nvCxnSpPr>
          <p:cNvPr id="1160" name="Google Shape;1160;p89"/>
          <p:cNvCxnSpPr>
            <a:stCxn id="1142" idx="3"/>
            <a:endCxn id="1159" idx="2"/>
          </p:cNvCxnSpPr>
          <p:nvPr/>
        </p:nvCxnSpPr>
        <p:spPr>
          <a:xfrm>
            <a:off x="5701525" y="1727450"/>
            <a:ext cx="388200" cy="8700"/>
          </a:xfrm>
          <a:prstGeom prst="straightConnector1">
            <a:avLst/>
          </a:prstGeom>
          <a:noFill/>
          <a:ln cap="flat" cmpd="sng" w="19050">
            <a:solidFill>
              <a:schemeClr val="dk2"/>
            </a:solidFill>
            <a:prstDash val="solid"/>
            <a:round/>
            <a:headEnd len="med" w="med" type="none"/>
            <a:tailEnd len="med" w="med" type="triangle"/>
          </a:ln>
        </p:spPr>
      </p:cxnSp>
      <p:cxnSp>
        <p:nvCxnSpPr>
          <p:cNvPr id="1161" name="Google Shape;1161;p89"/>
          <p:cNvCxnSpPr>
            <a:stCxn id="1142" idx="2"/>
            <a:endCxn id="1158" idx="0"/>
          </p:cNvCxnSpPr>
          <p:nvPr/>
        </p:nvCxnSpPr>
        <p:spPr>
          <a:xfrm flipH="1">
            <a:off x="4571875" y="1982150"/>
            <a:ext cx="337200" cy="327000"/>
          </a:xfrm>
          <a:prstGeom prst="straightConnector1">
            <a:avLst/>
          </a:prstGeom>
          <a:noFill/>
          <a:ln cap="flat" cmpd="sng" w="19050">
            <a:solidFill>
              <a:schemeClr val="dk2"/>
            </a:solidFill>
            <a:prstDash val="solid"/>
            <a:round/>
            <a:headEnd len="med" w="med" type="none"/>
            <a:tailEnd len="med" w="med" type="triangle"/>
          </a:ln>
        </p:spPr>
      </p:cxnSp>
      <p:cxnSp>
        <p:nvCxnSpPr>
          <p:cNvPr id="1162" name="Google Shape;1162;p89"/>
          <p:cNvCxnSpPr>
            <a:stCxn id="1158" idx="4"/>
            <a:endCxn id="1150" idx="0"/>
          </p:cNvCxnSpPr>
          <p:nvPr/>
        </p:nvCxnSpPr>
        <p:spPr>
          <a:xfrm>
            <a:off x="4571988" y="2818438"/>
            <a:ext cx="0" cy="581700"/>
          </a:xfrm>
          <a:prstGeom prst="straightConnector1">
            <a:avLst/>
          </a:prstGeom>
          <a:noFill/>
          <a:ln cap="flat" cmpd="sng" w="19050">
            <a:solidFill>
              <a:schemeClr val="dk2"/>
            </a:solidFill>
            <a:prstDash val="solid"/>
            <a:round/>
            <a:headEnd len="med" w="med" type="none"/>
            <a:tailEnd len="med" w="med" type="triangle"/>
          </a:ln>
        </p:spPr>
      </p:cxnSp>
      <p:cxnSp>
        <p:nvCxnSpPr>
          <p:cNvPr id="1163" name="Google Shape;1163;p89"/>
          <p:cNvCxnSpPr>
            <a:stCxn id="1150" idx="2"/>
            <a:endCxn id="1143" idx="2"/>
          </p:cNvCxnSpPr>
          <p:nvPr/>
        </p:nvCxnSpPr>
        <p:spPr>
          <a:xfrm flipH="1" rot="-5400000">
            <a:off x="5474850" y="3006675"/>
            <a:ext cx="600" cy="1806300"/>
          </a:xfrm>
          <a:prstGeom prst="bentConnector3">
            <a:avLst>
              <a:gd fmla="val 39687500" name="adj1"/>
            </a:avLst>
          </a:prstGeom>
          <a:noFill/>
          <a:ln cap="flat" cmpd="sng" w="19050">
            <a:solidFill>
              <a:schemeClr val="dk2"/>
            </a:solidFill>
            <a:prstDash val="dash"/>
            <a:round/>
            <a:headEnd len="med" w="med" type="none"/>
            <a:tailEnd len="med" w="med" type="triangle"/>
          </a:ln>
        </p:spPr>
      </p:cxnSp>
      <p:sp>
        <p:nvSpPr>
          <p:cNvPr id="1164" name="Google Shape;1164;p89"/>
          <p:cNvSpPr txBox="1"/>
          <p:nvPr/>
        </p:nvSpPr>
        <p:spPr>
          <a:xfrm rot="-858">
            <a:off x="4969629" y="4292224"/>
            <a:ext cx="1202100" cy="2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Iteration</a:t>
            </a:r>
            <a:endParaRPr>
              <a:latin typeface="Nanum Gothic"/>
              <a:ea typeface="Nanum Gothic"/>
              <a:cs typeface="Nanum Gothic"/>
              <a:sym typeface="Nanum Gothic"/>
            </a:endParaRPr>
          </a:p>
        </p:txBody>
      </p:sp>
      <p:sp>
        <p:nvSpPr>
          <p:cNvPr id="1148" name="Google Shape;1148;p89"/>
          <p:cNvSpPr/>
          <p:nvPr/>
        </p:nvSpPr>
        <p:spPr>
          <a:xfrm>
            <a:off x="7304388" y="1481475"/>
            <a:ext cx="1584000" cy="50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Exploratory </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Data Analysis</a:t>
            </a:r>
            <a:endParaRPr b="1" sz="10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None/>
            </a:pPr>
            <a:r>
              <a:rPr b="1" lang="ko-KR" sz="1000">
                <a:solidFill>
                  <a:schemeClr val="dk1"/>
                </a:solidFill>
                <a:latin typeface="Nanum Gothic"/>
                <a:ea typeface="Nanum Gothic"/>
                <a:cs typeface="Nanum Gothic"/>
                <a:sym typeface="Nanum Gothic"/>
              </a:rPr>
              <a:t>(EDA)</a:t>
            </a:r>
            <a:endParaRPr b="1" sz="1000">
              <a:solidFill>
                <a:schemeClr val="dk1"/>
              </a:solidFill>
              <a:latin typeface="Nanum Gothic"/>
              <a:ea typeface="Nanum Gothic"/>
              <a:cs typeface="Nanum Gothic"/>
              <a:sym typeface="Nanum Gothic"/>
            </a:endParaRPr>
          </a:p>
        </p:txBody>
      </p:sp>
      <p:cxnSp>
        <p:nvCxnSpPr>
          <p:cNvPr id="1165" name="Google Shape;1165;p89"/>
          <p:cNvCxnSpPr>
            <a:stCxn id="1159" idx="6"/>
            <a:endCxn id="1148" idx="1"/>
          </p:cNvCxnSpPr>
          <p:nvPr/>
        </p:nvCxnSpPr>
        <p:spPr>
          <a:xfrm>
            <a:off x="7048775" y="1736175"/>
            <a:ext cx="255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9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Model Selection &amp; Training</a:t>
            </a:r>
            <a:endParaRPr/>
          </a:p>
        </p:txBody>
      </p:sp>
      <p:sp>
        <p:nvSpPr>
          <p:cNvPr id="1171" name="Google Shape;1171;p9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172" name="Google Shape;1172;p90"/>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Model Selection</a:t>
            </a:r>
            <a:endParaRPr b="1">
              <a:latin typeface="Nanum Gothic"/>
              <a:ea typeface="Nanum Gothic"/>
              <a:cs typeface="Nanum Gothic"/>
              <a:sym typeface="Nanum Gothic"/>
            </a:endParaRPr>
          </a:p>
        </p:txBody>
      </p:sp>
      <p:sp>
        <p:nvSpPr>
          <p:cNvPr id="1173" name="Google Shape;1173;p90"/>
          <p:cNvSpPr txBox="1"/>
          <p:nvPr/>
        </p:nvSpPr>
        <p:spPr>
          <a:xfrm>
            <a:off x="618300" y="1554400"/>
            <a:ext cx="26007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700">
                <a:latin typeface="Nanum Gothic"/>
                <a:ea typeface="Nanum Gothic"/>
                <a:cs typeface="Nanum Gothic"/>
                <a:sym typeface="Nanum Gothic"/>
              </a:rPr>
              <a:t>Supervised Learning</a:t>
            </a:r>
            <a:endParaRPr b="1" sz="1700">
              <a:latin typeface="Nanum Gothic"/>
              <a:ea typeface="Nanum Gothic"/>
              <a:cs typeface="Nanum Gothic"/>
              <a:sym typeface="Nanum Gothic"/>
            </a:endParaRPr>
          </a:p>
        </p:txBody>
      </p:sp>
      <p:sp>
        <p:nvSpPr>
          <p:cNvPr id="1174" name="Google Shape;1174;p90"/>
          <p:cNvSpPr txBox="1"/>
          <p:nvPr/>
        </p:nvSpPr>
        <p:spPr>
          <a:xfrm>
            <a:off x="5482075" y="1554400"/>
            <a:ext cx="26007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700">
                <a:latin typeface="Nanum Gothic"/>
                <a:ea typeface="Nanum Gothic"/>
                <a:cs typeface="Nanum Gothic"/>
                <a:sym typeface="Nanum Gothic"/>
              </a:rPr>
              <a:t>Uns</a:t>
            </a:r>
            <a:r>
              <a:rPr b="1" lang="ko-KR" sz="1700">
                <a:latin typeface="Nanum Gothic"/>
                <a:ea typeface="Nanum Gothic"/>
                <a:cs typeface="Nanum Gothic"/>
                <a:sym typeface="Nanum Gothic"/>
              </a:rPr>
              <a:t>upervised Learning</a:t>
            </a:r>
            <a:endParaRPr b="1" sz="1700">
              <a:latin typeface="Nanum Gothic"/>
              <a:ea typeface="Nanum Gothic"/>
              <a:cs typeface="Nanum Gothic"/>
              <a:sym typeface="Nanum Gothic"/>
            </a:endParaRPr>
          </a:p>
        </p:txBody>
      </p:sp>
      <p:sp>
        <p:nvSpPr>
          <p:cNvPr id="1175" name="Google Shape;1175;p90"/>
          <p:cNvSpPr txBox="1"/>
          <p:nvPr/>
        </p:nvSpPr>
        <p:spPr>
          <a:xfrm>
            <a:off x="846900" y="2174200"/>
            <a:ext cx="2600700" cy="209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KNN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Linear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Logistic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SVM</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Decision Tree / Random Forest</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Neural Network</a:t>
            </a:r>
            <a:endParaRPr sz="1700">
              <a:latin typeface="Nanum Gothic"/>
              <a:ea typeface="Nanum Gothic"/>
              <a:cs typeface="Nanum Gothic"/>
              <a:sym typeface="Nanum Gothic"/>
            </a:endParaRPr>
          </a:p>
        </p:txBody>
      </p:sp>
      <p:cxnSp>
        <p:nvCxnSpPr>
          <p:cNvPr id="1176" name="Google Shape;1176;p90"/>
          <p:cNvCxnSpPr/>
          <p:nvPr/>
        </p:nvCxnSpPr>
        <p:spPr>
          <a:xfrm>
            <a:off x="545800" y="1403950"/>
            <a:ext cx="3154500" cy="0"/>
          </a:xfrm>
          <a:prstGeom prst="straightConnector1">
            <a:avLst/>
          </a:prstGeom>
          <a:noFill/>
          <a:ln cap="flat" cmpd="sng" w="28575">
            <a:solidFill>
              <a:schemeClr val="dk2"/>
            </a:solidFill>
            <a:prstDash val="solid"/>
            <a:round/>
            <a:headEnd len="med" w="med" type="none"/>
            <a:tailEnd len="med" w="med" type="none"/>
          </a:ln>
        </p:spPr>
      </p:cxnSp>
      <p:sp>
        <p:nvSpPr>
          <p:cNvPr id="1177" name="Google Shape;1177;p90"/>
          <p:cNvSpPr txBox="1"/>
          <p:nvPr/>
        </p:nvSpPr>
        <p:spPr>
          <a:xfrm>
            <a:off x="5847250" y="2174200"/>
            <a:ext cx="2600700" cy="209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K-means</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HCA</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PCA</a:t>
            </a:r>
            <a:endParaRPr sz="1700">
              <a:latin typeface="Nanum Gothic"/>
              <a:ea typeface="Nanum Gothic"/>
              <a:cs typeface="Nanum Gothic"/>
              <a:sym typeface="Nanum Gothic"/>
            </a:endParaRPr>
          </a:p>
          <a:p>
            <a:pPr indent="0" lvl="0" marL="0" rtl="0" algn="l">
              <a:spcBef>
                <a:spcPts val="0"/>
              </a:spcBef>
              <a:spcAft>
                <a:spcPts val="0"/>
              </a:spcAft>
              <a:buNone/>
            </a:pPr>
            <a:r>
              <a:rPr lang="ko-KR" sz="1700">
                <a:latin typeface="Nanum Gothic"/>
                <a:ea typeface="Nanum Gothic"/>
                <a:cs typeface="Nanum Gothic"/>
                <a:sym typeface="Nanum Gothic"/>
              </a:rPr>
              <a:t>        … </a:t>
            </a:r>
            <a:endParaRPr sz="1700">
              <a:latin typeface="Nanum Gothic"/>
              <a:ea typeface="Nanum Gothic"/>
              <a:cs typeface="Nanum Gothic"/>
              <a:sym typeface="Nanum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91"/>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Model Selection &amp; Training</a:t>
            </a:r>
            <a:endParaRPr/>
          </a:p>
        </p:txBody>
      </p:sp>
      <p:sp>
        <p:nvSpPr>
          <p:cNvPr id="1183" name="Google Shape;1183;p9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184" name="Google Shape;1184;p91"/>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Model Selection</a:t>
            </a:r>
            <a:endParaRPr b="1">
              <a:latin typeface="Nanum Gothic"/>
              <a:ea typeface="Nanum Gothic"/>
              <a:cs typeface="Nanum Gothic"/>
              <a:sym typeface="Nanum Gothic"/>
            </a:endParaRPr>
          </a:p>
        </p:txBody>
      </p:sp>
      <p:sp>
        <p:nvSpPr>
          <p:cNvPr id="1185" name="Google Shape;1185;p91"/>
          <p:cNvSpPr txBox="1"/>
          <p:nvPr/>
        </p:nvSpPr>
        <p:spPr>
          <a:xfrm>
            <a:off x="618300" y="1554400"/>
            <a:ext cx="26007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700">
                <a:latin typeface="Nanum Gothic"/>
                <a:ea typeface="Nanum Gothic"/>
                <a:cs typeface="Nanum Gothic"/>
                <a:sym typeface="Nanum Gothic"/>
              </a:rPr>
              <a:t>Supervised Learning</a:t>
            </a:r>
            <a:endParaRPr b="1" sz="1700">
              <a:latin typeface="Nanum Gothic"/>
              <a:ea typeface="Nanum Gothic"/>
              <a:cs typeface="Nanum Gothic"/>
              <a:sym typeface="Nanum Gothic"/>
            </a:endParaRPr>
          </a:p>
        </p:txBody>
      </p:sp>
      <p:sp>
        <p:nvSpPr>
          <p:cNvPr id="1186" name="Google Shape;1186;p91"/>
          <p:cNvSpPr txBox="1"/>
          <p:nvPr/>
        </p:nvSpPr>
        <p:spPr>
          <a:xfrm>
            <a:off x="846900" y="2174200"/>
            <a:ext cx="2600700" cy="209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KNN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Linear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Logistic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SVM</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Decision Tree / Random Forest</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Neural Network</a:t>
            </a:r>
            <a:endParaRPr sz="1700">
              <a:latin typeface="Nanum Gothic"/>
              <a:ea typeface="Nanum Gothic"/>
              <a:cs typeface="Nanum Gothic"/>
              <a:sym typeface="Nanum Gothic"/>
            </a:endParaRPr>
          </a:p>
        </p:txBody>
      </p:sp>
      <p:cxnSp>
        <p:nvCxnSpPr>
          <p:cNvPr id="1187" name="Google Shape;1187;p91"/>
          <p:cNvCxnSpPr/>
          <p:nvPr/>
        </p:nvCxnSpPr>
        <p:spPr>
          <a:xfrm>
            <a:off x="545800" y="1403950"/>
            <a:ext cx="3154500" cy="0"/>
          </a:xfrm>
          <a:prstGeom prst="straightConnector1">
            <a:avLst/>
          </a:prstGeom>
          <a:noFill/>
          <a:ln cap="flat" cmpd="sng" w="28575">
            <a:solidFill>
              <a:schemeClr val="dk2"/>
            </a:solidFill>
            <a:prstDash val="solid"/>
            <a:round/>
            <a:headEnd len="med" w="med" type="none"/>
            <a:tailEnd len="med" w="med" type="none"/>
          </a:ln>
        </p:spPr>
      </p:cxnSp>
      <p:sp>
        <p:nvSpPr>
          <p:cNvPr id="1188" name="Google Shape;1188;p91"/>
          <p:cNvSpPr txBox="1"/>
          <p:nvPr/>
        </p:nvSpPr>
        <p:spPr>
          <a:xfrm>
            <a:off x="4572000" y="21101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latin typeface="Nanum Gothic"/>
                <a:ea typeface="Nanum Gothic"/>
                <a:cs typeface="Nanum Gothic"/>
                <a:sym typeface="Nanum Gothic"/>
              </a:rPr>
              <a:t>수많은 알고리즘 중</a:t>
            </a:r>
            <a:endParaRPr b="1" sz="2400">
              <a:latin typeface="Nanum Gothic"/>
              <a:ea typeface="Nanum Gothic"/>
              <a:cs typeface="Nanum Gothic"/>
              <a:sym typeface="Nanum Gothic"/>
            </a:endParaRPr>
          </a:p>
          <a:p>
            <a:pPr indent="0" lvl="0" marL="0" rtl="0" algn="ctr">
              <a:spcBef>
                <a:spcPts val="0"/>
              </a:spcBef>
              <a:spcAft>
                <a:spcPts val="0"/>
              </a:spcAft>
              <a:buNone/>
            </a:pPr>
            <a:r>
              <a:rPr b="1" lang="ko-KR" sz="2400">
                <a:latin typeface="Nanum Gothic"/>
                <a:ea typeface="Nanum Gothic"/>
                <a:cs typeface="Nanum Gothic"/>
                <a:sym typeface="Nanum Gothic"/>
              </a:rPr>
              <a:t>어떤 걸 선택?</a:t>
            </a:r>
            <a:endParaRPr b="1" sz="2400">
              <a:latin typeface="Nanum Gothic"/>
              <a:ea typeface="Nanum Gothic"/>
              <a:cs typeface="Nanum Gothic"/>
              <a:sym typeface="Nanum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9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Model Selection &amp; Training</a:t>
            </a:r>
            <a:endParaRPr/>
          </a:p>
        </p:txBody>
      </p:sp>
      <p:sp>
        <p:nvSpPr>
          <p:cNvPr id="1194" name="Google Shape;1194;p92"/>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195" name="Google Shape;1195;p92"/>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Model Selection</a:t>
            </a:r>
            <a:endParaRPr b="1">
              <a:latin typeface="Nanum Gothic"/>
              <a:ea typeface="Nanum Gothic"/>
              <a:cs typeface="Nanum Gothic"/>
              <a:sym typeface="Nanum Gothic"/>
            </a:endParaRPr>
          </a:p>
        </p:txBody>
      </p:sp>
      <p:sp>
        <p:nvSpPr>
          <p:cNvPr id="1196" name="Google Shape;1196;p92"/>
          <p:cNvSpPr txBox="1"/>
          <p:nvPr/>
        </p:nvSpPr>
        <p:spPr>
          <a:xfrm>
            <a:off x="618300" y="1554400"/>
            <a:ext cx="26007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700">
                <a:latin typeface="Nanum Gothic"/>
                <a:ea typeface="Nanum Gothic"/>
                <a:cs typeface="Nanum Gothic"/>
                <a:sym typeface="Nanum Gothic"/>
              </a:rPr>
              <a:t>Supervised Learning</a:t>
            </a:r>
            <a:endParaRPr b="1" sz="1700">
              <a:latin typeface="Nanum Gothic"/>
              <a:ea typeface="Nanum Gothic"/>
              <a:cs typeface="Nanum Gothic"/>
              <a:sym typeface="Nanum Gothic"/>
            </a:endParaRPr>
          </a:p>
        </p:txBody>
      </p:sp>
      <p:sp>
        <p:nvSpPr>
          <p:cNvPr id="1197" name="Google Shape;1197;p92"/>
          <p:cNvSpPr txBox="1"/>
          <p:nvPr/>
        </p:nvSpPr>
        <p:spPr>
          <a:xfrm>
            <a:off x="846900" y="2174200"/>
            <a:ext cx="2600700" cy="209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KNN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Linear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Logistic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SVM</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Decision Tree / Random Forest</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Neural Network</a:t>
            </a:r>
            <a:endParaRPr sz="1700">
              <a:latin typeface="Nanum Gothic"/>
              <a:ea typeface="Nanum Gothic"/>
              <a:cs typeface="Nanum Gothic"/>
              <a:sym typeface="Nanum Gothic"/>
            </a:endParaRPr>
          </a:p>
        </p:txBody>
      </p:sp>
      <p:cxnSp>
        <p:nvCxnSpPr>
          <p:cNvPr id="1198" name="Google Shape;1198;p92"/>
          <p:cNvCxnSpPr/>
          <p:nvPr/>
        </p:nvCxnSpPr>
        <p:spPr>
          <a:xfrm>
            <a:off x="545800" y="1403950"/>
            <a:ext cx="3154500" cy="0"/>
          </a:xfrm>
          <a:prstGeom prst="straightConnector1">
            <a:avLst/>
          </a:prstGeom>
          <a:noFill/>
          <a:ln cap="flat" cmpd="sng" w="28575">
            <a:solidFill>
              <a:schemeClr val="dk2"/>
            </a:solidFill>
            <a:prstDash val="solid"/>
            <a:round/>
            <a:headEnd len="med" w="med" type="none"/>
            <a:tailEnd len="med" w="med" type="none"/>
          </a:ln>
        </p:spPr>
      </p:cxnSp>
      <p:sp>
        <p:nvSpPr>
          <p:cNvPr id="1199" name="Google Shape;1199;p92"/>
          <p:cNvSpPr txBox="1"/>
          <p:nvPr/>
        </p:nvSpPr>
        <p:spPr>
          <a:xfrm>
            <a:off x="4572000" y="21101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2400">
                <a:solidFill>
                  <a:schemeClr val="dk1"/>
                </a:solidFill>
                <a:latin typeface="Nanum Gothic"/>
                <a:ea typeface="Nanum Gothic"/>
                <a:cs typeface="Nanum Gothic"/>
                <a:sym typeface="Nanum Gothic"/>
              </a:rPr>
              <a:t>수많은 알고리즘 중</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400">
                <a:solidFill>
                  <a:schemeClr val="dk1"/>
                </a:solidFill>
                <a:latin typeface="Nanum Gothic"/>
                <a:ea typeface="Nanum Gothic"/>
                <a:cs typeface="Nanum Gothic"/>
                <a:sym typeface="Nanum Gothic"/>
              </a:rPr>
              <a:t>어떤 걸 선택?</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b="1" sz="2400">
              <a:solidFill>
                <a:srgbClr val="0000FF"/>
              </a:solidFill>
              <a:latin typeface="Nanum Gothic"/>
              <a:ea typeface="Nanum Gothic"/>
              <a:cs typeface="Nanum Gothic"/>
              <a:sym typeface="Nanum Gothic"/>
            </a:endParaRPr>
          </a:p>
        </p:txBody>
      </p:sp>
      <p:sp>
        <p:nvSpPr>
          <p:cNvPr id="1200" name="Google Shape;1200;p92"/>
          <p:cNvSpPr txBox="1"/>
          <p:nvPr/>
        </p:nvSpPr>
        <p:spPr>
          <a:xfrm>
            <a:off x="4572000" y="32688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solidFill>
                  <a:srgbClr val="0000FF"/>
                </a:solidFill>
                <a:latin typeface="Nanum Gothic"/>
                <a:ea typeface="Nanum Gothic"/>
                <a:cs typeface="Nanum Gothic"/>
                <a:sym typeface="Nanum Gothic"/>
              </a:rPr>
              <a:t>여러개 해보자!</a:t>
            </a:r>
            <a:endParaRPr b="1" sz="2400">
              <a:solidFill>
                <a:srgbClr val="0000FF"/>
              </a:solidFill>
              <a:latin typeface="Nanum Gothic"/>
              <a:ea typeface="Nanum Gothic"/>
              <a:cs typeface="Nanum Gothic"/>
              <a:sym typeface="Nanum Gothic"/>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9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Model Selection &amp; Training</a:t>
            </a:r>
            <a:endParaRPr/>
          </a:p>
        </p:txBody>
      </p:sp>
      <p:sp>
        <p:nvSpPr>
          <p:cNvPr id="1206" name="Google Shape;1206;p9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207" name="Google Shape;1207;p93"/>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Model Selection</a:t>
            </a:r>
            <a:endParaRPr b="1">
              <a:latin typeface="Nanum Gothic"/>
              <a:ea typeface="Nanum Gothic"/>
              <a:cs typeface="Nanum Gothic"/>
              <a:sym typeface="Nanum Gothic"/>
            </a:endParaRPr>
          </a:p>
        </p:txBody>
      </p:sp>
      <p:sp>
        <p:nvSpPr>
          <p:cNvPr id="1208" name="Google Shape;1208;p93"/>
          <p:cNvSpPr txBox="1"/>
          <p:nvPr/>
        </p:nvSpPr>
        <p:spPr>
          <a:xfrm>
            <a:off x="618300" y="1554400"/>
            <a:ext cx="26007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700">
                <a:latin typeface="Nanum Gothic"/>
                <a:ea typeface="Nanum Gothic"/>
                <a:cs typeface="Nanum Gothic"/>
                <a:sym typeface="Nanum Gothic"/>
              </a:rPr>
              <a:t>Supervised Learning</a:t>
            </a:r>
            <a:endParaRPr b="1" sz="1700">
              <a:latin typeface="Nanum Gothic"/>
              <a:ea typeface="Nanum Gothic"/>
              <a:cs typeface="Nanum Gothic"/>
              <a:sym typeface="Nanum Gothic"/>
            </a:endParaRPr>
          </a:p>
        </p:txBody>
      </p:sp>
      <p:sp>
        <p:nvSpPr>
          <p:cNvPr id="1209" name="Google Shape;1209;p93"/>
          <p:cNvSpPr txBox="1"/>
          <p:nvPr/>
        </p:nvSpPr>
        <p:spPr>
          <a:xfrm>
            <a:off x="846900" y="2174200"/>
            <a:ext cx="2600700" cy="209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KNN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Linear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Logistic Regression</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SVM</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Decision Tree / Random Forest</a:t>
            </a:r>
            <a:endParaRPr sz="1700">
              <a:latin typeface="Nanum Gothic"/>
              <a:ea typeface="Nanum Gothic"/>
              <a:cs typeface="Nanum Gothic"/>
              <a:sym typeface="Nanum Gothic"/>
            </a:endParaRPr>
          </a:p>
          <a:p>
            <a:pPr indent="-336550" lvl="0" marL="457200" rtl="0" algn="l">
              <a:spcBef>
                <a:spcPts val="0"/>
              </a:spcBef>
              <a:spcAft>
                <a:spcPts val="0"/>
              </a:spcAft>
              <a:buSzPts val="1700"/>
              <a:buFont typeface="Nanum Gothic"/>
              <a:buChar char="-"/>
            </a:pPr>
            <a:r>
              <a:rPr lang="ko-KR" sz="1700">
                <a:latin typeface="Nanum Gothic"/>
                <a:ea typeface="Nanum Gothic"/>
                <a:cs typeface="Nanum Gothic"/>
                <a:sym typeface="Nanum Gothic"/>
              </a:rPr>
              <a:t>Neural Network</a:t>
            </a:r>
            <a:endParaRPr sz="1700">
              <a:latin typeface="Nanum Gothic"/>
              <a:ea typeface="Nanum Gothic"/>
              <a:cs typeface="Nanum Gothic"/>
              <a:sym typeface="Nanum Gothic"/>
            </a:endParaRPr>
          </a:p>
        </p:txBody>
      </p:sp>
      <p:cxnSp>
        <p:nvCxnSpPr>
          <p:cNvPr id="1210" name="Google Shape;1210;p93"/>
          <p:cNvCxnSpPr/>
          <p:nvPr/>
        </p:nvCxnSpPr>
        <p:spPr>
          <a:xfrm>
            <a:off x="545800" y="1403950"/>
            <a:ext cx="3154500" cy="0"/>
          </a:xfrm>
          <a:prstGeom prst="straightConnector1">
            <a:avLst/>
          </a:prstGeom>
          <a:noFill/>
          <a:ln cap="flat" cmpd="sng" w="28575">
            <a:solidFill>
              <a:schemeClr val="dk2"/>
            </a:solidFill>
            <a:prstDash val="solid"/>
            <a:round/>
            <a:headEnd len="med" w="med" type="none"/>
            <a:tailEnd len="med" w="med" type="none"/>
          </a:ln>
        </p:spPr>
      </p:cxnSp>
      <p:sp>
        <p:nvSpPr>
          <p:cNvPr id="1211" name="Google Shape;1211;p93"/>
          <p:cNvSpPr txBox="1"/>
          <p:nvPr/>
        </p:nvSpPr>
        <p:spPr>
          <a:xfrm>
            <a:off x="4572000" y="21101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solidFill>
                  <a:schemeClr val="dk1"/>
                </a:solidFill>
                <a:latin typeface="Nanum Gothic"/>
                <a:ea typeface="Nanum Gothic"/>
                <a:cs typeface="Nanum Gothic"/>
                <a:sym typeface="Nanum Gothic"/>
              </a:rPr>
              <a:t>수많은 알고리즘 중</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ko-KR" sz="2400">
                <a:solidFill>
                  <a:schemeClr val="dk1"/>
                </a:solidFill>
                <a:latin typeface="Nanum Gothic"/>
                <a:ea typeface="Nanum Gothic"/>
                <a:cs typeface="Nanum Gothic"/>
                <a:sym typeface="Nanum Gothic"/>
              </a:rPr>
              <a:t>어떤 걸 선택?</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b="1" sz="2400">
              <a:solidFill>
                <a:srgbClr val="0000FF"/>
              </a:solidFill>
              <a:latin typeface="Nanum Gothic"/>
              <a:ea typeface="Nanum Gothic"/>
              <a:cs typeface="Nanum Gothic"/>
              <a:sym typeface="Nanum Gothic"/>
            </a:endParaRPr>
          </a:p>
        </p:txBody>
      </p:sp>
      <p:sp>
        <p:nvSpPr>
          <p:cNvPr id="1212" name="Google Shape;1212;p93"/>
          <p:cNvSpPr txBox="1"/>
          <p:nvPr/>
        </p:nvSpPr>
        <p:spPr>
          <a:xfrm>
            <a:off x="4572000" y="3268850"/>
            <a:ext cx="43314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solidFill>
                  <a:srgbClr val="0000FF"/>
                </a:solidFill>
                <a:latin typeface="Nanum Gothic"/>
                <a:ea typeface="Nanum Gothic"/>
                <a:cs typeface="Nanum Gothic"/>
                <a:sym typeface="Nanum Gothic"/>
              </a:rPr>
              <a:t>여러개 해보자!</a:t>
            </a:r>
            <a:endParaRPr b="1" sz="2400">
              <a:solidFill>
                <a:srgbClr val="0000FF"/>
              </a:solidFill>
              <a:latin typeface="Nanum Gothic"/>
              <a:ea typeface="Nanum Gothic"/>
              <a:cs typeface="Nanum Gothic"/>
              <a:sym typeface="Nanum Gothic"/>
            </a:endParaRPr>
          </a:p>
        </p:txBody>
      </p:sp>
      <p:sp>
        <p:nvSpPr>
          <p:cNvPr id="1213" name="Google Shape;1213;p93"/>
          <p:cNvSpPr/>
          <p:nvPr/>
        </p:nvSpPr>
        <p:spPr>
          <a:xfrm>
            <a:off x="1333250" y="2264225"/>
            <a:ext cx="2114400" cy="24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3"/>
          <p:cNvSpPr/>
          <p:nvPr/>
        </p:nvSpPr>
        <p:spPr>
          <a:xfrm>
            <a:off x="1333250" y="2789650"/>
            <a:ext cx="2114400" cy="24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3"/>
          <p:cNvSpPr/>
          <p:nvPr/>
        </p:nvSpPr>
        <p:spPr>
          <a:xfrm>
            <a:off x="1333250" y="3034450"/>
            <a:ext cx="2114400" cy="24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3"/>
          <p:cNvSpPr/>
          <p:nvPr/>
        </p:nvSpPr>
        <p:spPr>
          <a:xfrm>
            <a:off x="1333250" y="3315075"/>
            <a:ext cx="2114400" cy="52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9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Model Selection &amp; Training</a:t>
            </a:r>
            <a:endParaRPr/>
          </a:p>
        </p:txBody>
      </p:sp>
      <p:sp>
        <p:nvSpPr>
          <p:cNvPr id="1222" name="Google Shape;1222;p9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223" name="Google Shape;1223;p94"/>
          <p:cNvSpPr txBox="1"/>
          <p:nvPr/>
        </p:nvSpPr>
        <p:spPr>
          <a:xfrm>
            <a:off x="470275" y="972100"/>
            <a:ext cx="73431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Model Training</a:t>
            </a:r>
            <a:endParaRPr b="1">
              <a:latin typeface="Nanum Gothic"/>
              <a:ea typeface="Nanum Gothic"/>
              <a:cs typeface="Nanum Gothic"/>
              <a:sym typeface="Nanum Gothic"/>
            </a:endParaRPr>
          </a:p>
        </p:txBody>
      </p:sp>
      <p:cxnSp>
        <p:nvCxnSpPr>
          <p:cNvPr id="1224" name="Google Shape;1224;p94"/>
          <p:cNvCxnSpPr/>
          <p:nvPr/>
        </p:nvCxnSpPr>
        <p:spPr>
          <a:xfrm>
            <a:off x="545800" y="1403950"/>
            <a:ext cx="3154500" cy="0"/>
          </a:xfrm>
          <a:prstGeom prst="straightConnector1">
            <a:avLst/>
          </a:prstGeom>
          <a:noFill/>
          <a:ln cap="flat" cmpd="sng" w="28575">
            <a:solidFill>
              <a:schemeClr val="dk2"/>
            </a:solidFill>
            <a:prstDash val="solid"/>
            <a:round/>
            <a:headEnd len="med" w="med" type="none"/>
            <a:tailEnd len="med" w="med" type="none"/>
          </a:ln>
        </p:spPr>
      </p:cxnSp>
      <p:sp>
        <p:nvSpPr>
          <p:cNvPr id="1225" name="Google Shape;1225;p94"/>
          <p:cNvSpPr txBox="1"/>
          <p:nvPr/>
        </p:nvSpPr>
        <p:spPr>
          <a:xfrm>
            <a:off x="688950" y="2110150"/>
            <a:ext cx="82146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400">
                <a:solidFill>
                  <a:schemeClr val="dk1"/>
                </a:solidFill>
                <a:latin typeface="Nanum Gothic"/>
                <a:ea typeface="Nanum Gothic"/>
                <a:cs typeface="Nanum Gothic"/>
                <a:sym typeface="Nanum Gothic"/>
              </a:rPr>
              <a:t>머신러닝 알고리즘 적용 및 평가</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ko-KR" sz="2400">
                <a:solidFill>
                  <a:schemeClr val="dk1"/>
                </a:solidFill>
                <a:latin typeface="Nanum Gothic"/>
                <a:ea typeface="Nanum Gothic"/>
                <a:cs typeface="Nanum Gothic"/>
                <a:sym typeface="Nanum Gothic"/>
              </a:rPr>
              <a:t>[Optimization]</a:t>
            </a:r>
            <a:endParaRPr b="1" sz="24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b="1" sz="2400">
              <a:solidFill>
                <a:schemeClr val="dk1"/>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lnSpc>
                <a:spcPct val="90000"/>
              </a:lnSpc>
              <a:spcBef>
                <a:spcPts val="0"/>
              </a:spcBef>
              <a:spcAft>
                <a:spcPts val="0"/>
              </a:spcAft>
              <a:buClr>
                <a:schemeClr val="dk2"/>
              </a:buClr>
              <a:buSzPts val="1800"/>
              <a:buNone/>
            </a:pPr>
            <a:r>
              <a:rPr lang="ko-KR"/>
              <a:t>Data’s Life Cycle</a:t>
            </a:r>
            <a:endParaRPr/>
          </a:p>
        </p:txBody>
      </p:sp>
      <p:sp>
        <p:nvSpPr>
          <p:cNvPr id="111" name="Google Shape;111;p1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Data’s Life Cycle</a:t>
            </a:r>
            <a:endParaRPr/>
          </a:p>
        </p:txBody>
      </p:sp>
      <p:sp>
        <p:nvSpPr>
          <p:cNvPr id="112" name="Google Shape;112;p14"/>
          <p:cNvSpPr txBox="1"/>
          <p:nvPr/>
        </p:nvSpPr>
        <p:spPr>
          <a:xfrm>
            <a:off x="461351" y="1023125"/>
            <a:ext cx="4431000" cy="4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latin typeface="Nanum Gothic"/>
                <a:ea typeface="Nanum Gothic"/>
                <a:cs typeface="Nanum Gothic"/>
                <a:sym typeface="Nanum Gothic"/>
              </a:rPr>
              <a:t>데이터의 Life Cycle 3단계</a:t>
            </a:r>
            <a:endParaRPr b="1" sz="1800">
              <a:latin typeface="Nanum Gothic"/>
              <a:ea typeface="Nanum Gothic"/>
              <a:cs typeface="Nanum Gothic"/>
              <a:sym typeface="Nanum Gothic"/>
            </a:endParaRPr>
          </a:p>
        </p:txBody>
      </p:sp>
      <p:sp>
        <p:nvSpPr>
          <p:cNvPr id="113" name="Google Shape;113;p14"/>
          <p:cNvSpPr/>
          <p:nvPr/>
        </p:nvSpPr>
        <p:spPr>
          <a:xfrm>
            <a:off x="5164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수집</a:t>
            </a:r>
            <a:endParaRPr b="1" sz="1700">
              <a:solidFill>
                <a:srgbClr val="FFFFFF"/>
              </a:solidFill>
            </a:endParaRPr>
          </a:p>
        </p:txBody>
      </p:sp>
      <p:sp>
        <p:nvSpPr>
          <p:cNvPr id="114" name="Google Shape;114;p14"/>
          <p:cNvSpPr/>
          <p:nvPr/>
        </p:nvSpPr>
        <p:spPr>
          <a:xfrm>
            <a:off x="372405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데이터 분석 </a:t>
            </a:r>
            <a:endParaRPr b="1" sz="1700">
              <a:solidFill>
                <a:srgbClr val="FFFFFF"/>
              </a:solidFill>
            </a:endParaRPr>
          </a:p>
          <a:p>
            <a:pPr indent="0" lvl="0" marL="0" marR="0" rtl="0" algn="ctr">
              <a:lnSpc>
                <a:spcPct val="100000"/>
              </a:lnSpc>
              <a:spcBef>
                <a:spcPts val="0"/>
              </a:spcBef>
              <a:spcAft>
                <a:spcPts val="0"/>
              </a:spcAft>
              <a:buNone/>
            </a:pPr>
            <a:r>
              <a:rPr b="1" lang="ko-KR" sz="1700">
                <a:solidFill>
                  <a:srgbClr val="FFFFFF"/>
                </a:solidFill>
              </a:rPr>
              <a:t>및 모델링</a:t>
            </a:r>
            <a:endParaRPr b="1" sz="1700">
              <a:solidFill>
                <a:srgbClr val="FFFFFF"/>
              </a:solidFill>
            </a:endParaRPr>
          </a:p>
        </p:txBody>
      </p:sp>
      <p:sp>
        <p:nvSpPr>
          <p:cNvPr id="115" name="Google Shape;115;p14"/>
          <p:cNvSpPr/>
          <p:nvPr/>
        </p:nvSpPr>
        <p:spPr>
          <a:xfrm>
            <a:off x="6845300" y="1832475"/>
            <a:ext cx="1695900" cy="861300"/>
          </a:xfrm>
          <a:prstGeom prst="rect">
            <a:avLst/>
          </a:prstGeom>
          <a:solidFill>
            <a:srgbClr val="F5A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ko-KR" sz="1700">
                <a:solidFill>
                  <a:srgbClr val="FFFFFF"/>
                </a:solidFill>
              </a:rPr>
              <a:t>모델 활용</a:t>
            </a:r>
            <a:endParaRPr b="1" sz="1700">
              <a:solidFill>
                <a:srgbClr val="FFFFFF"/>
              </a:solidFill>
            </a:endParaRPr>
          </a:p>
        </p:txBody>
      </p:sp>
      <p:sp>
        <p:nvSpPr>
          <p:cNvPr id="116" name="Google Shape;116;p14"/>
          <p:cNvSpPr/>
          <p:nvPr/>
        </p:nvSpPr>
        <p:spPr>
          <a:xfrm>
            <a:off x="2544600"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5709025" y="1904475"/>
            <a:ext cx="847200" cy="71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77050" y="1664300"/>
            <a:ext cx="2174700" cy="124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txBox="1"/>
          <p:nvPr/>
        </p:nvSpPr>
        <p:spPr>
          <a:xfrm>
            <a:off x="251250" y="3063775"/>
            <a:ext cx="2631000" cy="13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a:latin typeface="Nanum Gothic"/>
                <a:ea typeface="Nanum Gothic"/>
                <a:cs typeface="Nanum Gothic"/>
                <a:sym typeface="Nanum Gothic"/>
              </a:rPr>
              <a:t>데이터 수집</a:t>
            </a:r>
            <a:endParaRPr b="1">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1. 웹에서 수집 (크롤링)</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2. 직접 설문조사</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3. 직접 운영하는 서비스 데이터.</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4. 기타 등등..</a:t>
            </a:r>
            <a:endParaRPr>
              <a:latin typeface="Nanum Gothic"/>
              <a:ea typeface="Nanum Gothic"/>
              <a:cs typeface="Nanum Gothic"/>
              <a:sym typeface="Nanum Gothic"/>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95"/>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p>
            <a:pPr indent="0" lvl="0" marL="0" rtl="0" algn="ctr">
              <a:spcBef>
                <a:spcPts val="0"/>
              </a:spcBef>
              <a:spcAft>
                <a:spcPts val="0"/>
              </a:spcAft>
              <a:buNone/>
            </a:pPr>
            <a:r>
              <a:rPr lang="ko-KR"/>
              <a:t>Model Selection &amp; Training</a:t>
            </a:r>
            <a:endParaRPr/>
          </a:p>
        </p:txBody>
      </p:sp>
      <p:sp>
        <p:nvSpPr>
          <p:cNvPr id="1231" name="Google Shape;1231;p9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문제정의</a:t>
            </a:r>
            <a:endParaRPr/>
          </a:p>
        </p:txBody>
      </p:sp>
      <p:sp>
        <p:nvSpPr>
          <p:cNvPr id="1232" name="Google Shape;1232;p95"/>
          <p:cNvSpPr txBox="1"/>
          <p:nvPr/>
        </p:nvSpPr>
        <p:spPr>
          <a:xfrm>
            <a:off x="1343700" y="1194250"/>
            <a:ext cx="6456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KR" sz="1850">
                <a:solidFill>
                  <a:srgbClr val="262D3D"/>
                </a:solidFill>
                <a:highlight>
                  <a:srgbClr val="FFFFFF"/>
                </a:highlight>
                <a:latin typeface="Georgia"/>
                <a:ea typeface="Georgia"/>
                <a:cs typeface="Georgia"/>
                <a:sym typeface="Georgia"/>
              </a:rPr>
              <a:t>The goal of ML is never to make “perfect” guesses, because ML deals in domains where there is no such thing. The goal is to make guesses that are good enough to be useful.</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